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5"/>
    <p:restoredTop sz="94621"/>
  </p:normalViewPr>
  <p:slideViewPr>
    <p:cSldViewPr snapToGrid="0" snapToObjects="1">
      <p:cViewPr varScale="1">
        <p:scale>
          <a:sx n="87" d="100"/>
          <a:sy n="87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AEF29-9F93-EE40-8B11-0D25C89B304C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33677F-08CD-1E45-98C7-2FF4D9EEA12E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37473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24318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56290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7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98520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8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89309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9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39584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10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93077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11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74149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12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852149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33677F-08CD-1E45-98C7-2FF4D9EEA12E}" type="slidenum">
              <a:rPr lang="en-IT" smtClean="0"/>
              <a:t>13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63281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A41AB-0E5C-784F-9B96-1E3609DC0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941330-54C2-334F-9738-255DC8899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DD0B3-0D95-6E4F-8E45-E109B9FE3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8808-18E3-7A4C-9AB3-303A9ED91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06B7B-FC71-5C4E-9324-0241D508A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34014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3B481-7569-0943-A36D-E3CACC97F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A6E7A-D5FA-5148-AAE6-542917543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011D5-AB96-7244-AFFE-38F69737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AF492-8C0E-E543-BB40-C3F6584B0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A681-205C-DC4C-82F2-3E4394AA6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2447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73F642-E109-5D4A-8385-E29B45C35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BAD87-1E70-3D48-B195-5484F702E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160D7-34CA-B448-A19E-68E3E9FB2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1E644-CF6D-5F4E-BBFE-3C5B8F64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91B2-F880-7D4D-A409-EE602BA52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4556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7D5E-59F5-654E-99CF-5B26B4F3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270C1-7589-4845-B584-286F47504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10948-5859-CC43-BADF-044D0E235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7977C-8606-A64A-B19F-A51E91C13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8FCBD-82D9-A44D-BABA-02C7BD96E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2690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57A5D-E05C-0244-BF46-783FDE20E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B66F5-D1B0-554D-8FEE-81671C85D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61599-1DD3-B44A-8E1A-65EC69DCC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582B4-42E4-2349-BF78-A9A810CAE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548D3-A5CF-134E-B364-636C37715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127537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A76BC-AA17-FC45-AA39-B77215FA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3010B-F867-6A4E-9171-A951077F1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DA659F-442F-D047-85B5-A46468812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7520D-CB9F-C449-82F5-0F4011D89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CC8B4-0EBA-D343-8D00-D5B3B4484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0965B-7EF5-414F-A68C-EF5BCF5E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71033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E677-EC79-5041-A5BA-DBFB637B3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E6606-5344-B347-B2A5-E6879492D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1AA63-5847-5C49-BEE3-5FB8AFB27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598607-F279-6947-A38C-131BAEDFD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21184B-AFBF-414F-9E5D-8BF04842C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E4E732-D12A-4F40-8FA4-82306E3F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1D2FF2-4566-3140-BD21-5AED5F379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F0263-75C8-EE4D-AF12-828F031ED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91213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DD4F-A640-4741-8300-7FAF5296C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A34664-D5F3-6E45-BCDE-43EB4A4C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22FE4-203F-2D41-B606-623FBE06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73D044-BA54-3A48-8166-06331C6B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9920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2B0FF1-F83D-AA4F-96A7-4BD95320C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1E8B00-C097-6348-9C77-B5A4C80B8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98A3A-348E-4646-BF24-8F26CA0B9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87229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13E8-A7B1-E243-BC0B-44FC5FAC8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83087-DDFA-DC44-AF76-8699EA9C5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CFD751-6E05-D74E-8186-56A66BFBF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2985A-8BE0-E745-ABEE-AB42EA994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460AC-3643-EE4F-93E2-F909A8D0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1D1DC-1432-AD4C-ACD3-DE8E99CF2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350717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6BFB-14A1-B645-B522-F6122B290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3AC781-DC8E-944F-9F48-87D147E35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33383-AD02-5D42-8C9B-E642170A2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FAD1C-A3EF-7D4B-9FAA-AB23DEF82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E4C62-106A-AE46-8E88-E844F872D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8C4D7-5E7E-B445-AE19-EC556C4C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7656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DF1338-C9E3-1A4C-BDFA-78C5DD4A7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B57C2-FF58-A348-BA46-0FB66E137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7B63D-FD27-314F-B29B-9CF3E890D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AA76A-7862-C647-A053-E4DBD882BB77}" type="datetimeFigureOut">
              <a:rPr lang="en-IT" smtClean="0"/>
              <a:t>27/01/2020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8D121-0C0B-D244-8978-0C0E4D3CC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A302F-81D9-654F-9822-70FBF02BF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510CD-C850-D14F-BDE7-7F8C5EB197D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3898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anielspase?utm_source=unsplash&amp;utm_medium=referral&amp;utm_content=creditCopyTex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unsplash.com/s/photos/piano?utm_source=unsplash&amp;utm_medium=referral&amp;utm_content=creditCopyTex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p3"/><Relationship Id="rId13" Type="http://schemas.openxmlformats.org/officeDocument/2006/relationships/image" Target="../media/image9.png"/><Relationship Id="rId3" Type="http://schemas.microsoft.com/office/2007/relationships/media" Target="../media/media3.mp3"/><Relationship Id="rId7" Type="http://schemas.microsoft.com/office/2007/relationships/media" Target="../media/media5.mp3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6" Type="http://schemas.openxmlformats.org/officeDocument/2006/relationships/image" Target="../media/image5.png"/><Relationship Id="rId1" Type="http://schemas.microsoft.com/office/2007/relationships/media" Target="../media/media2.mp3"/><Relationship Id="rId6" Type="http://schemas.openxmlformats.org/officeDocument/2006/relationships/audio" Target="../media/media4.mp3"/><Relationship Id="rId11" Type="http://schemas.openxmlformats.org/officeDocument/2006/relationships/image" Target="../media/image1.jpeg"/><Relationship Id="rId5" Type="http://schemas.microsoft.com/office/2007/relationships/media" Target="../media/media4.mp3"/><Relationship Id="rId15" Type="http://schemas.openxmlformats.org/officeDocument/2006/relationships/image" Target="../media/image11.png"/><Relationship Id="rId10" Type="http://schemas.openxmlformats.org/officeDocument/2006/relationships/notesSlide" Target="../notesSlides/notesSlide8.xml"/><Relationship Id="rId4" Type="http://schemas.openxmlformats.org/officeDocument/2006/relationships/audio" Target="../media/media3.mp3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anielspase?utm_source=unsplash&amp;utm_medium=referral&amp;utm_content=creditCopyTex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unsplash.com/s/photos/piano?utm_source=unsplash&amp;utm_medium=referral&amp;utm_content=creditCopyTex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AA810-AF6A-A043-86CF-A7E562541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IT" sz="80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A.I.DA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BE62ECB-7F44-464F-9ADB-F93032596F53}"/>
              </a:ext>
            </a:extLst>
          </p:cNvPr>
          <p:cNvSpPr txBox="1"/>
          <p:nvPr/>
        </p:nvSpPr>
        <p:spPr>
          <a:xfrm>
            <a:off x="2025880" y="3013501"/>
            <a:ext cx="1698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400" dirty="0">
                <a:latin typeface="Century Gothic" panose="020B0502020202020204" pitchFamily="34" charset="0"/>
              </a:rPr>
              <a:t>Federico</a:t>
            </a:r>
          </a:p>
          <a:p>
            <a:pPr algn="ctr"/>
            <a:r>
              <a:rPr lang="en-IT" sz="2400" dirty="0">
                <a:latin typeface="Century Gothic" panose="020B0502020202020204" pitchFamily="34" charset="0"/>
              </a:rPr>
              <a:t>Stella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8F73CA-3A7E-0B4C-9C59-5A69C9FF91B5}"/>
              </a:ext>
            </a:extLst>
          </p:cNvPr>
          <p:cNvSpPr/>
          <p:nvPr/>
        </p:nvSpPr>
        <p:spPr>
          <a:xfrm>
            <a:off x="9321349" y="6396335"/>
            <a:ext cx="27420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b="0" i="0" strike="noStrike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Photo by </a:t>
            </a:r>
            <a:r>
              <a:rPr lang="en-GB" sz="14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 Spase</a:t>
            </a:r>
            <a:r>
              <a:rPr lang="en-GB" sz="1400" b="0" i="0" strike="noStrike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</a:rPr>
              <a:t> on </a:t>
            </a:r>
            <a:r>
              <a:rPr lang="en-GB" sz="1400" b="0" i="0" dirty="0">
                <a:solidFill>
                  <a:schemeClr val="tx1">
                    <a:lumMod val="75000"/>
                  </a:schemeClr>
                </a:solidFill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IT" sz="14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802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49648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Practical limitations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8904DF-31CB-FD49-88DA-830E46CBA05E}"/>
                  </a:ext>
                </a:extLst>
              </p:cNvPr>
              <p:cNvSpPr txBox="1"/>
              <p:nvPr/>
            </p:nvSpPr>
            <p:spPr>
              <a:xfrm>
                <a:off x="558322" y="1636473"/>
                <a:ext cx="11029076" cy="4435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T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With 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noteRange</a:t>
                </a:r>
                <a:r>
                  <a:rPr lang="en-GB" dirty="0">
                    <a:solidFill>
                      <a:srgbClr val="F9FAF4"/>
                    </a:solidFill>
                    <a:latin typeface="Monaco" pitchFamily="2" charset="77"/>
                  </a:rPr>
                  <a:t> = </a:t>
                </a:r>
                <a:r>
                  <a:rPr lang="en-GB" dirty="0">
                    <a:solidFill>
                      <a:srgbClr val="6897BB"/>
                    </a:solidFill>
                    <a:latin typeface="Monaco" pitchFamily="2" charset="77"/>
                  </a:rPr>
                  <a:t>8</a:t>
                </a:r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 and 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measureLength</a:t>
                </a:r>
                <a:r>
                  <a:rPr lang="en-GB" dirty="0">
                    <a:solidFill>
                      <a:schemeClr val="bg1"/>
                    </a:solidFill>
                    <a:latin typeface="Monaco" pitchFamily="2" charset="77"/>
                  </a:rPr>
                  <a:t> = </a:t>
                </a:r>
                <a:r>
                  <a:rPr lang="en-GB" dirty="0">
                    <a:solidFill>
                      <a:srgbClr val="6897BB"/>
                    </a:solidFill>
                    <a:latin typeface="Monaco" pitchFamily="2" charset="77"/>
                  </a:rPr>
                  <a:t>16</a:t>
                </a:r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, the state space contains:</a:t>
                </a:r>
              </a:p>
              <a:p>
                <a:endParaRPr lang="en-GB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 		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geneOptions</a:t>
                </a:r>
                <a:r>
                  <a:rPr lang="en-GB" dirty="0">
                    <a:solidFill>
                      <a:srgbClr val="66E1F8"/>
                    </a:solidFill>
                    <a:latin typeface="Monaco" pitchFamily="2" charset="77"/>
                  </a:rPr>
                  <a:t> </a:t>
                </a:r>
                <a:r>
                  <a:rPr lang="en-GB" dirty="0">
                    <a:solidFill>
                      <a:srgbClr val="F9FAF4"/>
                    </a:solidFill>
                    <a:latin typeface="Monaco" pitchFamily="2" charset="77"/>
                  </a:rPr>
                  <a:t>= 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noteRange</a:t>
                </a:r>
                <a:r>
                  <a:rPr lang="en-GB" dirty="0">
                    <a:solidFill>
                      <a:srgbClr val="66E1F8"/>
                    </a:solidFill>
                    <a:latin typeface="Monaco" pitchFamily="2" charset="77"/>
                  </a:rPr>
                  <a:t> </a:t>
                </a:r>
                <a:r>
                  <a:rPr lang="en-GB" dirty="0">
                    <a:solidFill>
                      <a:schemeClr val="bg1"/>
                    </a:solidFill>
                    <a:latin typeface="Monaco" pitchFamily="2" charset="77"/>
                  </a:rPr>
                  <a:t>+ OFF + HOLD = </a:t>
                </a:r>
                <a:r>
                  <a:rPr lang="en-GB" dirty="0">
                    <a:solidFill>
                      <a:srgbClr val="6897BB"/>
                    </a:solidFill>
                    <a:latin typeface="Monaco" pitchFamily="2" charset="77"/>
                  </a:rPr>
                  <a:t>10</a:t>
                </a:r>
              </a:p>
              <a:p>
                <a:r>
                  <a:rPr lang="en-GB" dirty="0">
                    <a:solidFill>
                      <a:srgbClr val="6897BB"/>
                    </a:solidFill>
                    <a:latin typeface="Monaco" pitchFamily="2" charset="77"/>
                  </a:rPr>
                  <a:t>		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numGenes</a:t>
                </a:r>
                <a:r>
                  <a:rPr lang="en-GB" dirty="0">
                    <a:solidFill>
                      <a:srgbClr val="66E1F8"/>
                    </a:solidFill>
                    <a:latin typeface="Monaco" pitchFamily="2" charset="77"/>
                  </a:rPr>
                  <a:t> </a:t>
                </a:r>
                <a:r>
                  <a:rPr lang="en-GB" dirty="0">
                    <a:solidFill>
                      <a:schemeClr val="bg1"/>
                    </a:solidFill>
                    <a:latin typeface="Monaco" pitchFamily="2" charset="77"/>
                  </a:rPr>
                  <a:t>= </a:t>
                </a:r>
                <a:r>
                  <a:rPr lang="en-GB" dirty="0" err="1">
                    <a:solidFill>
                      <a:srgbClr val="66E1F8"/>
                    </a:solidFill>
                    <a:latin typeface="Monaco" pitchFamily="2" charset="77"/>
                  </a:rPr>
                  <a:t>measureLength</a:t>
                </a:r>
                <a:r>
                  <a:rPr lang="en-GB" dirty="0">
                    <a:solidFill>
                      <a:srgbClr val="66E1F8"/>
                    </a:solidFill>
                    <a:latin typeface="Monaco" pitchFamily="2" charset="77"/>
                  </a:rPr>
                  <a:t> </a:t>
                </a:r>
                <a:r>
                  <a:rPr lang="en-GB" dirty="0">
                    <a:solidFill>
                      <a:schemeClr val="bg1"/>
                    </a:solidFill>
                    <a:latin typeface="Monaco" pitchFamily="2" charset="77"/>
                  </a:rPr>
                  <a:t>= </a:t>
                </a:r>
                <a:r>
                  <a:rPr lang="en-GB" dirty="0">
                    <a:solidFill>
                      <a:srgbClr val="6897BB"/>
                    </a:solidFill>
                    <a:latin typeface="Monaco" pitchFamily="2" charset="77"/>
                  </a:rPr>
                  <a:t>16</a:t>
                </a:r>
              </a:p>
              <a:p>
                <a:endParaRPr lang="en-GB" dirty="0">
                  <a:solidFill>
                    <a:srgbClr val="6897BB"/>
                  </a:solidFill>
                  <a:latin typeface="Monaco" pitchFamily="2" charset="77"/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State space dimension </a:t>
                </a:r>
                <a14:m>
                  <m:oMath xmlns:m="http://schemas.openxmlformats.org/officeDocument/2006/math"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≅</m:t>
                    </m:r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sup>
                    </m:sSup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sSup>
                          <m:s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e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10</m:t>
                            </m:r>
                          </m:sup>
                        </m:sSup>
                      </m:sup>
                    </m:sSup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40</m:t>
                        </m:r>
                      </m:sup>
                    </m:sSup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≅</m:t>
                    </m:r>
                    <m:r>
                      <a:rPr lang="it-IT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it-IT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𝒕𝒓𝒊𝒍𝒍𝒊𝒐𝒏</m:t>
                    </m:r>
                  </m:oMath>
                </a14:m>
                <a:endParaRPr lang="en-GB" b="1" i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endParaRPr lang="en-GB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Fitness is assigned by the user</a:t>
                </a:r>
              </a:p>
              <a:p>
                <a:endParaRPr lang="en-GB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Playing a measure requires </a:t>
                </a:r>
                <a14:m>
                  <m:oMath xmlns:m="http://schemas.openxmlformats.org/officeDocument/2006/math"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16 ∗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60 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𝑠𝑒𝑐𝑜𝑛𝑑𝑠</m:t>
                        </m:r>
                      </m:num>
                      <m:den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120 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𝑃𝑃𝑀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∗ 2 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𝑃𝑃𝑄</m:t>
                        </m:r>
                      </m:den>
                    </m:f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=4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𝑠𝑒𝑐𝑜𝑛𝑑𝑠</m:t>
                    </m:r>
                  </m:oMath>
                </a14:m>
                <a:endParaRPr lang="en-GB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endParaRPr lang="en-GB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pPr marL="285750" indent="-285750">
                  <a:buFont typeface="Symbol" pitchFamily="2" charset="2"/>
                  <a:buChar char="Þ"/>
                </a:pPr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Population size is limited by the human factor, limiting the diversity of the produced music</a:t>
                </a:r>
              </a:p>
              <a:p>
                <a:pPr marL="285750" indent="-285750">
                  <a:buFont typeface="Symbol" pitchFamily="2" charset="2"/>
                  <a:buChar char="Þ"/>
                </a:pPr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In order to avoid a quick convergence to very bad local maxima, a </a:t>
                </a:r>
                <a:r>
                  <a:rPr lang="en-GB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certain amount of measures is randomly generated</a:t>
                </a:r>
                <a:r>
                  <a:rPr lang="en-GB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 from scratch in each new generation, refreshing the population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8904DF-31CB-FD49-88DA-830E46CBA0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322" y="1636473"/>
                <a:ext cx="11029076" cy="4435701"/>
              </a:xfrm>
              <a:prstGeom prst="rect">
                <a:avLst/>
              </a:prstGeom>
              <a:blipFill>
                <a:blip r:embed="rId4"/>
                <a:stretch>
                  <a:fillRect l="-460" t="-857" b="-1143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216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12298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UML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C73DA8-1FAC-EE49-A05F-AD8AA640884C}"/>
              </a:ext>
            </a:extLst>
          </p:cNvPr>
          <p:cNvSpPr/>
          <p:nvPr/>
        </p:nvSpPr>
        <p:spPr>
          <a:xfrm>
            <a:off x="104250" y="1060152"/>
            <a:ext cx="11952118" cy="5577541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0D3580E-56A3-E14F-A932-C698D325C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50" y="1111967"/>
            <a:ext cx="11967809" cy="557754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663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71849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>
                <a:solidFill>
                  <a:schemeClr val="bg1"/>
                </a:solidFill>
                <a:latin typeface="Century Gothic" panose="020B0502020202020204" pitchFamily="34" charset="0"/>
              </a:rPr>
              <a:t>Results (Pentatonic C Major)</a:t>
            </a:r>
            <a:endParaRPr lang="en-IT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B4C0C0-5B63-2544-A478-B069510F646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98341" y="1386817"/>
            <a:ext cx="8038485" cy="9315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34B5C1-C743-7443-9D1A-853DB78423D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1201"/>
          <a:stretch/>
        </p:blipFill>
        <p:spPr>
          <a:xfrm>
            <a:off x="1298340" y="2715916"/>
            <a:ext cx="8038484" cy="966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F49A74-8EAD-834F-BEAD-AE866C276317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1051"/>
          <a:stretch/>
        </p:blipFill>
        <p:spPr>
          <a:xfrm>
            <a:off x="1298340" y="4144307"/>
            <a:ext cx="8038484" cy="8179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83101D-30E7-004A-BFAF-D93896104ED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364" r="1085"/>
          <a:stretch/>
        </p:blipFill>
        <p:spPr>
          <a:xfrm>
            <a:off x="1298340" y="5431632"/>
            <a:ext cx="8038484" cy="9568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CC04A24-A73F-A247-BBF4-F3AF24478952}"/>
              </a:ext>
            </a:extLst>
          </p:cNvPr>
          <p:cNvSpPr txBox="1"/>
          <p:nvPr/>
        </p:nvSpPr>
        <p:spPr>
          <a:xfrm>
            <a:off x="257920" y="1667942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541FC0-18A7-EB41-8AFA-0DE6893C0BF5}"/>
              </a:ext>
            </a:extLst>
          </p:cNvPr>
          <p:cNvSpPr txBox="1"/>
          <p:nvPr/>
        </p:nvSpPr>
        <p:spPr>
          <a:xfrm>
            <a:off x="257920" y="301573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 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99E57E-0EA9-8B46-96C0-EF544E2EDD1A}"/>
              </a:ext>
            </a:extLst>
          </p:cNvPr>
          <p:cNvSpPr txBox="1"/>
          <p:nvPr/>
        </p:nvSpPr>
        <p:spPr>
          <a:xfrm>
            <a:off x="257920" y="4363530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 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174825-2AD7-2849-9125-DCD88D5CF549}"/>
              </a:ext>
            </a:extLst>
          </p:cNvPr>
          <p:cNvSpPr txBox="1"/>
          <p:nvPr/>
        </p:nvSpPr>
        <p:spPr>
          <a:xfrm>
            <a:off x="257920" y="5711325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 8</a:t>
            </a:r>
          </a:p>
        </p:txBody>
      </p:sp>
      <p:pic>
        <p:nvPicPr>
          <p:cNvPr id="17" name="Penta-gen_0-measure_0" descr="Penta-gen_0-measure_0">
            <a:hlinkClick r:id="" action="ppaction://media"/>
            <a:extLst>
              <a:ext uri="{FF2B5EF4-FFF2-40B4-BE49-F238E27FC236}">
                <a16:creationId xmlns:a16="http://schemas.microsoft.com/office/drawing/2014/main" id="{46F4AD0A-BC78-C548-8FC3-13E1E5686C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376767" y="1446207"/>
            <a:ext cx="812800" cy="812800"/>
          </a:xfrm>
          <a:prstGeom prst="rect">
            <a:avLst/>
          </a:prstGeom>
        </p:spPr>
      </p:pic>
      <p:pic>
        <p:nvPicPr>
          <p:cNvPr id="19" name="Penta-gen_5-measure_3" descr="Penta-gen_5-measure_3">
            <a:hlinkClick r:id="" action="ppaction://media"/>
            <a:extLst>
              <a:ext uri="{FF2B5EF4-FFF2-40B4-BE49-F238E27FC236}">
                <a16:creationId xmlns:a16="http://schemas.microsoft.com/office/drawing/2014/main" id="{E8B1A37A-4BDE-F84C-A852-A7BE132A14E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376767" y="2792856"/>
            <a:ext cx="812800" cy="812800"/>
          </a:xfrm>
          <a:prstGeom prst="rect">
            <a:avLst/>
          </a:prstGeom>
        </p:spPr>
      </p:pic>
      <p:pic>
        <p:nvPicPr>
          <p:cNvPr id="21" name="Penta-gen_7-measure_1" descr="Penta-gen_7-measure_1">
            <a:hlinkClick r:id="" action="ppaction://media"/>
            <a:extLst>
              <a:ext uri="{FF2B5EF4-FFF2-40B4-BE49-F238E27FC236}">
                <a16:creationId xmlns:a16="http://schemas.microsoft.com/office/drawing/2014/main" id="{5BAA4754-80EC-0D46-837B-E14BA74EA5D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376767" y="4107040"/>
            <a:ext cx="812800" cy="812800"/>
          </a:xfrm>
          <a:prstGeom prst="rect">
            <a:avLst/>
          </a:prstGeom>
        </p:spPr>
      </p:pic>
      <p:pic>
        <p:nvPicPr>
          <p:cNvPr id="28" name="Penta-gen_8-measure_5" descr="Penta-gen_8-measure_5">
            <a:hlinkClick r:id="" action="ppaction://media"/>
            <a:extLst>
              <a:ext uri="{FF2B5EF4-FFF2-40B4-BE49-F238E27FC236}">
                <a16:creationId xmlns:a16="http://schemas.microsoft.com/office/drawing/2014/main" id="{D378A7D2-1BA2-5448-A633-75118E95F1F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9375590" y="5506586"/>
            <a:ext cx="812800" cy="8128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5040BC7-A2A7-C74A-8B54-28DF31D2A1A1}"/>
              </a:ext>
            </a:extLst>
          </p:cNvPr>
          <p:cNvSpPr txBox="1"/>
          <p:nvPr/>
        </p:nvSpPr>
        <p:spPr>
          <a:xfrm>
            <a:off x="10554729" y="16890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Random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B2DF5A-C515-CB4E-B67A-19FD0B91DAE2}"/>
              </a:ext>
            </a:extLst>
          </p:cNvPr>
          <p:cNvSpPr txBox="1"/>
          <p:nvPr/>
        </p:nvSpPr>
        <p:spPr>
          <a:xfrm>
            <a:off x="9997392" y="2737591"/>
            <a:ext cx="2262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Learned low-pitched conclusion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9FF3BC-E748-6D4D-8119-A4EE1A6F2DAF}"/>
              </a:ext>
            </a:extLst>
          </p:cNvPr>
          <p:cNvSpPr txBox="1"/>
          <p:nvPr/>
        </p:nvSpPr>
        <p:spPr>
          <a:xfrm>
            <a:off x="9868441" y="4219447"/>
            <a:ext cx="2520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Better note sequences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B914CC-5338-854D-9162-AA7D9EEEA2BE}"/>
              </a:ext>
            </a:extLst>
          </p:cNvPr>
          <p:cNvSpPr txBox="1"/>
          <p:nvPr/>
        </p:nvSpPr>
        <p:spPr>
          <a:xfrm>
            <a:off x="10023948" y="5411793"/>
            <a:ext cx="2206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Learned high-pitched conclusion</a:t>
            </a:r>
          </a:p>
        </p:txBody>
      </p:sp>
    </p:spTree>
    <p:extLst>
      <p:ext uri="{BB962C8B-B14F-4D97-AF65-F5344CB8AC3E}">
        <p14:creationId xmlns:p14="http://schemas.microsoft.com/office/powerpoint/2010/main" val="389425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642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626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629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660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15" grpId="0"/>
      <p:bldP spid="23" grpId="0"/>
      <p:bldP spid="25" grpId="0"/>
      <p:bldP spid="27" grpId="0"/>
      <p:bldP spid="29" grpId="0"/>
      <p:bldP spid="30" grpId="0"/>
      <p:bldP spid="31" grpId="0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2986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904DF-31CB-FD49-88DA-830E46CBA05E}"/>
              </a:ext>
            </a:extLst>
          </p:cNvPr>
          <p:cNvSpPr txBox="1"/>
          <p:nvPr/>
        </p:nvSpPr>
        <p:spPr>
          <a:xfrm>
            <a:off x="558322" y="1636473"/>
            <a:ext cx="110290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Biles, John. (1994). </a:t>
            </a:r>
            <a:r>
              <a:rPr lang="en-GB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GenJam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: A Genetic Algorithm for Generating Jazz Solos.</a:t>
            </a: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Biles, John. (2013). Straight-Ahead Jazz with </a:t>
            </a:r>
            <a:r>
              <a:rPr lang="en-GB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GenJam</a:t>
            </a:r>
            <a:r>
              <a:rPr lang="en-GB" dirty="0">
                <a:solidFill>
                  <a:schemeClr val="bg1"/>
                </a:solidFill>
                <a:latin typeface="Century Gothic" panose="020B0502020202020204" pitchFamily="34" charset="0"/>
              </a:rPr>
              <a:t>: A Quick Demonstration.</a:t>
            </a:r>
          </a:p>
          <a:p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BC40E0-F336-E94D-9AA6-B860CE78AD1F}"/>
              </a:ext>
            </a:extLst>
          </p:cNvPr>
          <p:cNvSpPr txBox="1"/>
          <p:nvPr/>
        </p:nvSpPr>
        <p:spPr>
          <a:xfrm>
            <a:off x="4202693" y="4021199"/>
            <a:ext cx="37866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5856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AA810-AF6A-A043-86CF-A7E562541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9100" y="676959"/>
            <a:ext cx="3706784" cy="1813349"/>
          </a:xfrm>
        </p:spPr>
        <p:txBody>
          <a:bodyPr anchor="ctr">
            <a:normAutofit/>
          </a:bodyPr>
          <a:lstStyle/>
          <a:p>
            <a:pPr algn="l"/>
            <a:r>
              <a:rPr lang="en-IT" sz="80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A.I.DA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62ECB-7F44-464F-9ADB-F93032596F53}"/>
              </a:ext>
            </a:extLst>
          </p:cNvPr>
          <p:cNvSpPr txBox="1"/>
          <p:nvPr/>
        </p:nvSpPr>
        <p:spPr>
          <a:xfrm>
            <a:off x="5704745" y="1168136"/>
            <a:ext cx="1698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Federico</a:t>
            </a:r>
          </a:p>
          <a:p>
            <a:pPr algn="ctr"/>
            <a:r>
              <a:rPr lang="en-IT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Stella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8F73CA-3A7E-0B4C-9C59-5A69C9FF91B5}"/>
              </a:ext>
            </a:extLst>
          </p:cNvPr>
          <p:cNvSpPr/>
          <p:nvPr/>
        </p:nvSpPr>
        <p:spPr>
          <a:xfrm>
            <a:off x="0" y="6550222"/>
            <a:ext cx="27420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b="0" i="0" strike="noStrike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Photo by </a:t>
            </a:r>
            <a:r>
              <a:rPr lang="en-GB" sz="1400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 Spase</a:t>
            </a:r>
            <a:r>
              <a:rPr lang="en-GB" sz="1400" b="0" i="0" strike="noStrike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</a:rPr>
              <a:t> on </a:t>
            </a:r>
            <a:r>
              <a:rPr lang="en-GB" sz="1400" b="0" i="0" dirty="0">
                <a:solidFill>
                  <a:schemeClr val="bg1">
                    <a:lumMod val="75000"/>
                  </a:schemeClr>
                </a:solidFill>
                <a:effectLst/>
                <a:latin typeface="-apple-syste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IT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CB337CB-97B9-9941-B029-952ED276E143}"/>
              </a:ext>
            </a:extLst>
          </p:cNvPr>
          <p:cNvCxnSpPr/>
          <p:nvPr/>
        </p:nvCxnSpPr>
        <p:spPr>
          <a:xfrm>
            <a:off x="7603068" y="491066"/>
            <a:ext cx="0" cy="21851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7BC2C0F-4DC6-D740-925E-5CE1F9D22EB7}"/>
              </a:ext>
            </a:extLst>
          </p:cNvPr>
          <p:cNvSpPr txBox="1"/>
          <p:nvPr/>
        </p:nvSpPr>
        <p:spPr>
          <a:xfrm>
            <a:off x="5545508" y="2762247"/>
            <a:ext cx="6150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Java-based evolutionary generation of monophonic melodies with limited domain knowledge, customizable scales and fitness assigned by a human</a:t>
            </a:r>
          </a:p>
        </p:txBody>
      </p:sp>
    </p:spTree>
    <p:extLst>
      <p:ext uri="{BB962C8B-B14F-4D97-AF65-F5344CB8AC3E}">
        <p14:creationId xmlns:p14="http://schemas.microsoft.com/office/powerpoint/2010/main" val="95079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D5BCF1-D0B3-A74F-A06D-EC9671098387}"/>
              </a:ext>
            </a:extLst>
          </p:cNvPr>
          <p:cNvSpPr/>
          <p:nvPr/>
        </p:nvSpPr>
        <p:spPr>
          <a:xfrm>
            <a:off x="558321" y="1456088"/>
            <a:ext cx="11091812" cy="47122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 dirty="0"/>
          </a:p>
        </p:txBody>
      </p:sp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E6F222-CF06-F341-904A-AFB636F695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19" b="66623"/>
          <a:stretch/>
        </p:blipFill>
        <p:spPr>
          <a:xfrm>
            <a:off x="697422" y="3148212"/>
            <a:ext cx="10551889" cy="2146594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3D5943-DAA8-A642-844C-F397F883EB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5" b="79652"/>
          <a:stretch/>
        </p:blipFill>
        <p:spPr>
          <a:xfrm>
            <a:off x="697423" y="3053549"/>
            <a:ext cx="10551345" cy="13086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37641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What’s music?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7FFC18-87F6-B740-81C2-294BE55DDEF9}"/>
              </a:ext>
            </a:extLst>
          </p:cNvPr>
          <p:cNvSpPr txBox="1"/>
          <p:nvPr/>
        </p:nvSpPr>
        <p:spPr>
          <a:xfrm>
            <a:off x="5141965" y="1531708"/>
            <a:ext cx="1598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400" dirty="0">
                <a:latin typeface="Century Gothic" panose="020B0502020202020204" pitchFamily="34" charset="0"/>
              </a:rPr>
              <a:t>Measures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EB7155-F066-3A45-BE99-81192F67513A}"/>
              </a:ext>
            </a:extLst>
          </p:cNvPr>
          <p:cNvCxnSpPr/>
          <p:nvPr/>
        </p:nvCxnSpPr>
        <p:spPr>
          <a:xfrm flipH="1">
            <a:off x="3347636" y="2033526"/>
            <a:ext cx="1910443" cy="1048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770C89-BEFA-204D-A0AA-1E68CFB9FEBC}"/>
              </a:ext>
            </a:extLst>
          </p:cNvPr>
          <p:cNvCxnSpPr>
            <a:cxnSpLocks/>
          </p:cNvCxnSpPr>
          <p:nvPr/>
        </p:nvCxnSpPr>
        <p:spPr>
          <a:xfrm>
            <a:off x="6600688" y="2046589"/>
            <a:ext cx="1911600" cy="104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7C39115-98B3-9D45-8A0C-F015E60B65B1}"/>
              </a:ext>
            </a:extLst>
          </p:cNvPr>
          <p:cNvCxnSpPr/>
          <p:nvPr/>
        </p:nvCxnSpPr>
        <p:spPr>
          <a:xfrm flipH="1">
            <a:off x="5258079" y="2072715"/>
            <a:ext cx="527957" cy="918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86319EE-D22F-C34F-9B16-E3E0845CE797}"/>
              </a:ext>
            </a:extLst>
          </p:cNvPr>
          <p:cNvCxnSpPr>
            <a:cxnSpLocks/>
          </p:cNvCxnSpPr>
          <p:nvPr/>
        </p:nvCxnSpPr>
        <p:spPr>
          <a:xfrm>
            <a:off x="6079737" y="2081045"/>
            <a:ext cx="529200" cy="918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DF0C21A-F4A5-C243-98E3-B0BED25EC88A}"/>
              </a:ext>
            </a:extLst>
          </p:cNvPr>
          <p:cNvSpPr txBox="1"/>
          <p:nvPr/>
        </p:nvSpPr>
        <p:spPr>
          <a:xfrm>
            <a:off x="2070115" y="3022553"/>
            <a:ext cx="1499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000" dirty="0">
                <a:latin typeface="Century Gothic" panose="020B0502020202020204" pitchFamily="34" charset="0"/>
              </a:rPr>
              <a:t>Semibreve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FBC5A2-2CDA-F048-AB71-6787F443E25E}"/>
              </a:ext>
            </a:extLst>
          </p:cNvPr>
          <p:cNvSpPr txBox="1"/>
          <p:nvPr/>
        </p:nvSpPr>
        <p:spPr>
          <a:xfrm>
            <a:off x="9107377" y="3018577"/>
            <a:ext cx="947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000" dirty="0">
                <a:latin typeface="Century Gothic" panose="020B0502020202020204" pitchFamily="34" charset="0"/>
              </a:rPr>
              <a:t>Eighth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232419-65A2-6346-BA9A-50F374BF851D}"/>
              </a:ext>
            </a:extLst>
          </p:cNvPr>
          <p:cNvSpPr txBox="1"/>
          <p:nvPr/>
        </p:nvSpPr>
        <p:spPr>
          <a:xfrm>
            <a:off x="6511502" y="3018577"/>
            <a:ext cx="1144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000" dirty="0">
                <a:latin typeface="Century Gothic" panose="020B0502020202020204" pitchFamily="34" charset="0"/>
              </a:rPr>
              <a:t>Quarter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C5D34F-5BF2-B246-933D-9B7326748BBC}"/>
              </a:ext>
            </a:extLst>
          </p:cNvPr>
          <p:cNvSpPr txBox="1"/>
          <p:nvPr/>
        </p:nvSpPr>
        <p:spPr>
          <a:xfrm>
            <a:off x="4358745" y="3018577"/>
            <a:ext cx="920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000" dirty="0">
                <a:latin typeface="Century Gothic" panose="020B0502020202020204" pitchFamily="34" charset="0"/>
              </a:rPr>
              <a:t>Minim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CB097E-3DE4-DD4D-9A03-A2C281927704}"/>
              </a:ext>
            </a:extLst>
          </p:cNvPr>
          <p:cNvSpPr txBox="1"/>
          <p:nvPr/>
        </p:nvSpPr>
        <p:spPr>
          <a:xfrm>
            <a:off x="5545121" y="5313716"/>
            <a:ext cx="792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000" dirty="0">
                <a:latin typeface="Century Gothic" panose="020B0502020202020204" pitchFamily="34" charset="0"/>
              </a:rPr>
              <a:t>Rests</a:t>
            </a:r>
          </a:p>
        </p:txBody>
      </p:sp>
      <p:pic>
        <p:nvPicPr>
          <p:cNvPr id="3" name="Picture 2" descr="A picture containing black, photo, hanging, air&#10;&#10;Description automatically generated">
            <a:extLst>
              <a:ext uri="{FF2B5EF4-FFF2-40B4-BE49-F238E27FC236}">
                <a16:creationId xmlns:a16="http://schemas.microsoft.com/office/drawing/2014/main" id="{891D1094-9E6D-7D4C-B9FF-20662EE8E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3747" y="2449466"/>
            <a:ext cx="312255" cy="58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91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3" grpId="0"/>
      <p:bldP spid="24" grpId="0"/>
      <p:bldP spid="25" grpId="0"/>
      <p:bldP spid="26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7108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Digital music: simplified MIDI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9F06A2-7A82-5E41-AFF9-422FEF8B0F6A}"/>
              </a:ext>
            </a:extLst>
          </p:cNvPr>
          <p:cNvSpPr txBox="1"/>
          <p:nvPr/>
        </p:nvSpPr>
        <p:spPr>
          <a:xfrm>
            <a:off x="477263" y="2116629"/>
            <a:ext cx="134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Sequence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28A534-EEFC-EE44-A8CB-5D08B4F2FEFB}"/>
              </a:ext>
            </a:extLst>
          </p:cNvPr>
          <p:cNvSpPr txBox="1"/>
          <p:nvPr/>
        </p:nvSpPr>
        <p:spPr>
          <a:xfrm>
            <a:off x="2452844" y="1510475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Track0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1D047-719B-B34D-9C32-8CD34652A4B3}"/>
              </a:ext>
            </a:extLst>
          </p:cNvPr>
          <p:cNvSpPr txBox="1"/>
          <p:nvPr/>
        </p:nvSpPr>
        <p:spPr>
          <a:xfrm>
            <a:off x="4044811" y="1484292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Channel0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4AF46-FCC0-8A42-9C03-1D4EAFC309BC}"/>
              </a:ext>
            </a:extLst>
          </p:cNvPr>
          <p:cNvSpPr txBox="1"/>
          <p:nvPr/>
        </p:nvSpPr>
        <p:spPr>
          <a:xfrm>
            <a:off x="4043439" y="2753324"/>
            <a:ext cx="187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List&lt;MidiEvent&gt;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335D2-C5B4-7A42-A39A-0EE01C6A7FDB}"/>
              </a:ext>
            </a:extLst>
          </p:cNvPr>
          <p:cNvSpPr txBox="1"/>
          <p:nvPr/>
        </p:nvSpPr>
        <p:spPr>
          <a:xfrm>
            <a:off x="6181207" y="2086115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MidiEvent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1A1DE5-0661-1042-82F1-825BA401A6B1}"/>
              </a:ext>
            </a:extLst>
          </p:cNvPr>
          <p:cNvSpPr txBox="1"/>
          <p:nvPr/>
        </p:nvSpPr>
        <p:spPr>
          <a:xfrm>
            <a:off x="8351957" y="1354211"/>
            <a:ext cx="2935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Message (i.e. Note ON, 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Note OFF, etc.; channel)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3EE270-B9CA-AB46-AA53-6305B144F648}"/>
              </a:ext>
            </a:extLst>
          </p:cNvPr>
          <p:cNvSpPr txBox="1"/>
          <p:nvPr/>
        </p:nvSpPr>
        <p:spPr>
          <a:xfrm>
            <a:off x="8327353" y="2693149"/>
            <a:ext cx="379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Tick (time instant of event onset)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39DB7D-E003-644E-A3D5-D2A67BA82F1A}"/>
              </a:ext>
            </a:extLst>
          </p:cNvPr>
          <p:cNvSpPr/>
          <p:nvPr/>
        </p:nvSpPr>
        <p:spPr>
          <a:xfrm>
            <a:off x="558321" y="4107248"/>
            <a:ext cx="583685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i="1" dirty="0">
                <a:solidFill>
                  <a:srgbClr val="8DDAF8"/>
                </a:solidFill>
                <a:effectLst/>
                <a:latin typeface="Monaco" pitchFamily="2" charset="77"/>
              </a:rPr>
              <a:t>sequence</a:t>
            </a:r>
            <a:r>
              <a:rPr lang="en-GB" dirty="0">
                <a:solidFill>
                  <a:srgbClr val="D9E8F7"/>
                </a:solidFill>
                <a:effectLst/>
                <a:latin typeface="Monaco" pitchFamily="2" charset="77"/>
              </a:rPr>
              <a:t> </a:t>
            </a:r>
            <a:r>
              <a:rPr lang="en-GB" dirty="0">
                <a:solidFill>
                  <a:srgbClr val="E6E6FA"/>
                </a:solidFill>
                <a:effectLst/>
                <a:latin typeface="Monaco" pitchFamily="2" charset="77"/>
              </a:rPr>
              <a:t>=</a:t>
            </a:r>
            <a:r>
              <a:rPr lang="en-GB" dirty="0">
                <a:solidFill>
                  <a:srgbClr val="D9E8F7"/>
                </a:solidFill>
                <a:effectLst/>
                <a:latin typeface="Monaco" pitchFamily="2" charset="77"/>
              </a:rPr>
              <a:t> </a:t>
            </a:r>
            <a:r>
              <a:rPr lang="en-GB" dirty="0">
                <a:solidFill>
                  <a:srgbClr val="CC6C1D"/>
                </a:solidFill>
                <a:effectLst/>
                <a:latin typeface="Monaco" pitchFamily="2" charset="77"/>
              </a:rPr>
              <a:t>new</a:t>
            </a:r>
            <a:r>
              <a:rPr lang="en-GB" dirty="0">
                <a:solidFill>
                  <a:srgbClr val="D9E8F7"/>
                </a:solidFill>
                <a:effectLst/>
                <a:latin typeface="Monaco" pitchFamily="2" charset="77"/>
              </a:rPr>
              <a:t> </a:t>
            </a:r>
            <a:r>
              <a:rPr lang="en-GB" dirty="0">
                <a:solidFill>
                  <a:srgbClr val="A7EC21"/>
                </a:solidFill>
                <a:effectLst/>
                <a:latin typeface="Monaco" pitchFamily="2" charset="77"/>
              </a:rPr>
              <a:t>Sequence</a:t>
            </a:r>
            <a:r>
              <a:rPr lang="en-GB" dirty="0">
                <a:solidFill>
                  <a:srgbClr val="F9FAF4"/>
                </a:solidFill>
                <a:effectLst/>
                <a:latin typeface="Monaco" pitchFamily="2" charset="77"/>
              </a:rPr>
              <a:t>(</a:t>
            </a:r>
            <a:r>
              <a:rPr lang="en-GB" dirty="0" err="1">
                <a:solidFill>
                  <a:srgbClr val="1290C3"/>
                </a:solidFill>
                <a:effectLst/>
                <a:latin typeface="Monaco" pitchFamily="2" charset="77"/>
              </a:rPr>
              <a:t>Sequence</a:t>
            </a:r>
            <a:r>
              <a:rPr lang="en-GB" dirty="0" err="1">
                <a:solidFill>
                  <a:srgbClr val="E6E6FA"/>
                </a:solidFill>
                <a:effectLst/>
                <a:latin typeface="Monaco" pitchFamily="2" charset="77"/>
              </a:rPr>
              <a:t>.</a:t>
            </a:r>
            <a:r>
              <a:rPr lang="en-GB" b="1" i="1" dirty="0" err="1">
                <a:solidFill>
                  <a:srgbClr val="8DDAF8"/>
                </a:solidFill>
                <a:effectLst/>
                <a:latin typeface="Monaco" pitchFamily="2" charset="77"/>
              </a:rPr>
              <a:t>PPQ</a:t>
            </a:r>
            <a:r>
              <a:rPr lang="en-GB" dirty="0">
                <a:solidFill>
                  <a:srgbClr val="E6E6FA"/>
                </a:solidFill>
                <a:effectLst/>
                <a:latin typeface="Monaco" pitchFamily="2" charset="77"/>
              </a:rPr>
              <a:t>,</a:t>
            </a:r>
            <a:r>
              <a:rPr lang="en-GB" dirty="0">
                <a:solidFill>
                  <a:srgbClr val="D9E8F7"/>
                </a:solidFill>
                <a:effectLst/>
                <a:latin typeface="Monaco" pitchFamily="2" charset="77"/>
              </a:rPr>
              <a:t> </a:t>
            </a:r>
            <a:r>
              <a:rPr lang="en-GB" dirty="0">
                <a:solidFill>
                  <a:srgbClr val="6897BB"/>
                </a:solidFill>
                <a:effectLst/>
                <a:latin typeface="Monaco" pitchFamily="2" charset="77"/>
              </a:rPr>
              <a:t>2</a:t>
            </a:r>
            <a:r>
              <a:rPr lang="en-GB" dirty="0">
                <a:solidFill>
                  <a:srgbClr val="F9FAF4"/>
                </a:solidFill>
                <a:effectLst/>
                <a:latin typeface="Monaco" pitchFamily="2" charset="77"/>
              </a:rPr>
              <a:t>)</a:t>
            </a:r>
            <a:r>
              <a:rPr lang="en-GB" dirty="0">
                <a:solidFill>
                  <a:srgbClr val="E6E6FA"/>
                </a:solidFill>
                <a:effectLst/>
                <a:latin typeface="Monaco" pitchFamily="2" charset="77"/>
              </a:rPr>
              <a:t>;</a:t>
            </a:r>
          </a:p>
          <a:p>
            <a:r>
              <a:rPr lang="en-GB" i="1" dirty="0" err="1">
                <a:solidFill>
                  <a:srgbClr val="8DDAF8"/>
                </a:solidFill>
                <a:latin typeface="Monaco" pitchFamily="2" charset="77"/>
              </a:rPr>
              <a:t>sequencer</a:t>
            </a:r>
            <a:r>
              <a:rPr lang="en-GB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dirty="0" err="1">
                <a:solidFill>
                  <a:srgbClr val="80F6A7"/>
                </a:solidFill>
                <a:latin typeface="Monaco" pitchFamily="2" charset="77"/>
              </a:rPr>
              <a:t>setTempoInBPM</a:t>
            </a:r>
            <a:r>
              <a:rPr lang="en-GB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dirty="0">
                <a:solidFill>
                  <a:srgbClr val="6897BB"/>
                </a:solidFill>
                <a:latin typeface="Monaco" pitchFamily="2" charset="77"/>
              </a:rPr>
              <a:t>120</a:t>
            </a:r>
            <a:r>
              <a:rPr lang="en-GB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dirty="0">
              <a:solidFill>
                <a:srgbClr val="80F6A7"/>
              </a:solidFill>
              <a:latin typeface="Monaco" pitchFamily="2" charset="77"/>
            </a:endParaRPr>
          </a:p>
          <a:p>
            <a:endParaRPr lang="en-GB" dirty="0">
              <a:solidFill>
                <a:srgbClr val="8DDAF8"/>
              </a:solidFill>
              <a:effectLst/>
              <a:latin typeface="Monaco" pitchFamily="2" charset="77"/>
            </a:endParaRPr>
          </a:p>
        </p:txBody>
      </p:sp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0E598E-B167-604B-8664-5C315802A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57" t="3848" b="83930"/>
          <a:stretch/>
        </p:blipFill>
        <p:spPr>
          <a:xfrm>
            <a:off x="7588923" y="4099865"/>
            <a:ext cx="3791423" cy="92333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F59B734-B3A0-DF43-A9C0-BCAE5B5A841A}"/>
              </a:ext>
            </a:extLst>
          </p:cNvPr>
          <p:cNvSpPr txBox="1"/>
          <p:nvPr/>
        </p:nvSpPr>
        <p:spPr>
          <a:xfrm>
            <a:off x="7645550" y="5432946"/>
            <a:ext cx="37064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2 pulses for each quarter note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=&gt; max resolution = eighth note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81B791-EF54-6F40-A28F-2948C55E0ABD}"/>
              </a:ext>
            </a:extLst>
          </p:cNvPr>
          <p:cNvSpPr txBox="1"/>
          <p:nvPr/>
        </p:nvSpPr>
        <p:spPr>
          <a:xfrm>
            <a:off x="2452843" y="1931963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Track1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9BAA4C-FB34-DE4C-9621-DA4D6C0C1859}"/>
              </a:ext>
            </a:extLst>
          </p:cNvPr>
          <p:cNvSpPr txBox="1"/>
          <p:nvPr/>
        </p:nvSpPr>
        <p:spPr>
          <a:xfrm>
            <a:off x="2452843" y="229825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C8101-9347-C842-9E57-E0B8D6C31987}"/>
              </a:ext>
            </a:extLst>
          </p:cNvPr>
          <p:cNvSpPr txBox="1"/>
          <p:nvPr/>
        </p:nvSpPr>
        <p:spPr>
          <a:xfrm>
            <a:off x="2440019" y="275332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Trackn</a:t>
            </a: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7EDA6CA5-3665-814B-9F04-94FE736DF131}"/>
              </a:ext>
            </a:extLst>
          </p:cNvPr>
          <p:cNvSpPr/>
          <p:nvPr/>
        </p:nvSpPr>
        <p:spPr>
          <a:xfrm>
            <a:off x="1906183" y="1524543"/>
            <a:ext cx="608778" cy="1598113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82CAC2-5B60-5748-80F4-6D65E8248561}"/>
              </a:ext>
            </a:extLst>
          </p:cNvPr>
          <p:cNvSpPr txBox="1"/>
          <p:nvPr/>
        </p:nvSpPr>
        <p:spPr>
          <a:xfrm>
            <a:off x="4064061" y="187980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…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31B2F7-9072-E34D-B708-C8C4A4D11968}"/>
              </a:ext>
            </a:extLst>
          </p:cNvPr>
          <p:cNvSpPr txBox="1"/>
          <p:nvPr/>
        </p:nvSpPr>
        <p:spPr>
          <a:xfrm>
            <a:off x="4046912" y="2298258"/>
            <a:ext cx="1290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Channeln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BE4689-D87C-E146-BE8E-59C02F7EA172}"/>
              </a:ext>
            </a:extLst>
          </p:cNvPr>
          <p:cNvCxnSpPr/>
          <p:nvPr/>
        </p:nvCxnSpPr>
        <p:spPr>
          <a:xfrm>
            <a:off x="4134195" y="2690450"/>
            <a:ext cx="1630680" cy="0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Left Brace 24">
            <a:extLst>
              <a:ext uri="{FF2B5EF4-FFF2-40B4-BE49-F238E27FC236}">
                <a16:creationId xmlns:a16="http://schemas.microsoft.com/office/drawing/2014/main" id="{39151900-7BC9-654F-A357-C04CED21EBA6}"/>
              </a:ext>
            </a:extLst>
          </p:cNvPr>
          <p:cNvSpPr/>
          <p:nvPr/>
        </p:nvSpPr>
        <p:spPr>
          <a:xfrm>
            <a:off x="3560045" y="1524543"/>
            <a:ext cx="608778" cy="1598113"/>
          </a:xfrm>
          <a:prstGeom prst="leftBrace">
            <a:avLst>
              <a:gd name="adj1" fmla="val 8333"/>
              <a:gd name="adj2" fmla="val 11685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D0A134-ADF8-BF43-BA82-799F61E9ABBF}"/>
              </a:ext>
            </a:extLst>
          </p:cNvPr>
          <p:cNvCxnSpPr>
            <a:cxnSpLocks/>
          </p:cNvCxnSpPr>
          <p:nvPr/>
        </p:nvCxnSpPr>
        <p:spPr>
          <a:xfrm flipV="1">
            <a:off x="7507377" y="1624450"/>
            <a:ext cx="693102" cy="547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959495D-E168-8E46-B8BE-4BAA1737259D}"/>
              </a:ext>
            </a:extLst>
          </p:cNvPr>
          <p:cNvCxnSpPr>
            <a:cxnSpLocks/>
          </p:cNvCxnSpPr>
          <p:nvPr/>
        </p:nvCxnSpPr>
        <p:spPr>
          <a:xfrm>
            <a:off x="7528555" y="2334786"/>
            <a:ext cx="615653" cy="54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21D0607-0346-C142-BE73-D5719E34F17E}"/>
              </a:ext>
            </a:extLst>
          </p:cNvPr>
          <p:cNvSpPr txBox="1"/>
          <p:nvPr/>
        </p:nvSpPr>
        <p:spPr>
          <a:xfrm>
            <a:off x="683841" y="5472948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Beats per minute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BF5477F-FFAF-FB47-988D-6C7DEFF49AA5}"/>
              </a:ext>
            </a:extLst>
          </p:cNvPr>
          <p:cNvSpPr txBox="1"/>
          <p:nvPr/>
        </p:nvSpPr>
        <p:spPr>
          <a:xfrm>
            <a:off x="3539309" y="5472948"/>
            <a:ext cx="2943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Pulses per beat (quarter)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A6B6DBC-3257-2B48-B780-BD8BD775BF73}"/>
              </a:ext>
            </a:extLst>
          </p:cNvPr>
          <p:cNvCxnSpPr>
            <a:cxnSpLocks/>
          </p:cNvCxnSpPr>
          <p:nvPr/>
        </p:nvCxnSpPr>
        <p:spPr>
          <a:xfrm flipV="1">
            <a:off x="2424545" y="4767335"/>
            <a:ext cx="1555784" cy="705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000750B-6F80-EF48-ADEA-E82A2C71A2A8}"/>
              </a:ext>
            </a:extLst>
          </p:cNvPr>
          <p:cNvCxnSpPr/>
          <p:nvPr/>
        </p:nvCxnSpPr>
        <p:spPr>
          <a:xfrm flipV="1">
            <a:off x="5555673" y="4568913"/>
            <a:ext cx="305454" cy="746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229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12" grpId="0"/>
      <p:bldP spid="14" grpId="0"/>
      <p:bldP spid="15" grpId="0"/>
      <p:bldP spid="17" grpId="0"/>
      <p:bldP spid="22" grpId="0" build="p"/>
      <p:bldP spid="16" grpId="0"/>
      <p:bldP spid="18" grpId="0"/>
      <p:bldP spid="20" grpId="0"/>
      <p:bldP spid="2" grpId="0" animBg="1"/>
      <p:bldP spid="21" grpId="0"/>
      <p:bldP spid="23" grpId="0"/>
      <p:bldP spid="25" grpId="0" animBg="1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27462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Genotype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59B7DD5-EEE4-5E48-9F17-8D7B630011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754553"/>
              </p:ext>
            </p:extLst>
          </p:nvPr>
        </p:nvGraphicFramePr>
        <p:xfrm>
          <a:off x="1275480" y="3096620"/>
          <a:ext cx="96410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130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2921507676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1577646366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356608994"/>
                    </a:ext>
                  </a:extLst>
                </a:gridCol>
                <a:gridCol w="1205130">
                  <a:extLst>
                    <a:ext uri="{9D8B030D-6E8A-4147-A177-3AD203B41FA5}">
                      <a16:colId xmlns:a16="http://schemas.microsoft.com/office/drawing/2014/main" val="547566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TickEvent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2ECC0E6-86EF-8F47-997C-BDD7CA7A0383}"/>
              </a:ext>
            </a:extLst>
          </p:cNvPr>
          <p:cNvSpPr txBox="1"/>
          <p:nvPr/>
        </p:nvSpPr>
        <p:spPr>
          <a:xfrm>
            <a:off x="4649129" y="2470614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Chromosome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D731C9-589E-5C48-90AF-DC252367A3F6}"/>
              </a:ext>
            </a:extLst>
          </p:cNvPr>
          <p:cNvSpPr txBox="1"/>
          <p:nvPr/>
        </p:nvSpPr>
        <p:spPr>
          <a:xfrm>
            <a:off x="575254" y="1237752"/>
            <a:ext cx="9974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MidiEvents are unnecessarily cumbersome, and notes keep playing unless a NoteOff event is sent for </a:t>
            </a:r>
            <a:r>
              <a:rPr lang="en-IT" i="1" dirty="0">
                <a:solidFill>
                  <a:schemeClr val="bg1"/>
                </a:solidFill>
                <a:latin typeface="Century Gothic" panose="020B0502020202020204" pitchFamily="34" charset="0"/>
              </a:rPr>
              <a:t>that specific note</a:t>
            </a:r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=&gt; Simplifying the interface with ad-hoc TickEvents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80DCB-3BED-F44D-B8ED-FAEF96A98969}"/>
              </a:ext>
            </a:extLst>
          </p:cNvPr>
          <p:cNvSpPr txBox="1"/>
          <p:nvPr/>
        </p:nvSpPr>
        <p:spPr>
          <a:xfrm>
            <a:off x="789411" y="4819183"/>
            <a:ext cx="12330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1200" i="1" dirty="0">
                <a:solidFill>
                  <a:schemeClr val="bg1"/>
                </a:solidFill>
                <a:latin typeface="Century Gothic" panose="020B0502020202020204" pitchFamily="34" charset="0"/>
              </a:rPr>
              <a:t>&lt;&lt;interface&gt;&gt;</a:t>
            </a:r>
          </a:p>
          <a:p>
            <a:pPr algn="ctr"/>
            <a:r>
              <a:rPr lang="en-IT" i="1" dirty="0">
                <a:solidFill>
                  <a:schemeClr val="bg1"/>
                </a:solidFill>
                <a:latin typeface="Century Gothic" panose="020B0502020202020204" pitchFamily="34" charset="0"/>
              </a:rPr>
              <a:t>TickEvent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CA962B-5B12-B64B-B17F-305E93CDDF84}"/>
              </a:ext>
            </a:extLst>
          </p:cNvPr>
          <p:cNvSpPr txBox="1"/>
          <p:nvPr/>
        </p:nvSpPr>
        <p:spPr>
          <a:xfrm>
            <a:off x="3653562" y="4895202"/>
            <a:ext cx="8287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NoteOnEvent   -&gt;    Stops the previous note and starts playing a new one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		     Contains a </a:t>
            </a:r>
            <a:r>
              <a:rPr lang="en-IT" b="1" dirty="0">
                <a:solidFill>
                  <a:schemeClr val="bg1"/>
                </a:solidFill>
                <a:latin typeface="Century Gothic" panose="020B0502020202020204" pitchFamily="34" charset="0"/>
              </a:rPr>
              <a:t>number</a:t>
            </a:r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 that will be mapped to a note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77262F-397B-A845-AB7B-618E70BE607D}"/>
              </a:ext>
            </a:extLst>
          </p:cNvPr>
          <p:cNvSpPr txBox="1"/>
          <p:nvPr/>
        </p:nvSpPr>
        <p:spPr>
          <a:xfrm>
            <a:off x="3653562" y="4075476"/>
            <a:ext cx="5067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NoteOffevent    -&gt;    Stops the previous note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3F1310-1C42-0144-98B2-B22E68A701DB}"/>
              </a:ext>
            </a:extLst>
          </p:cNvPr>
          <p:cNvSpPr txBox="1"/>
          <p:nvPr/>
        </p:nvSpPr>
        <p:spPr>
          <a:xfrm>
            <a:off x="3653562" y="5871257"/>
            <a:ext cx="758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HoldEvent     -&gt;   Holds the last event (longer pause or longer note)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133CE51-98AD-FF43-924C-D377C861AA25}"/>
              </a:ext>
            </a:extLst>
          </p:cNvPr>
          <p:cNvCxnSpPr/>
          <p:nvPr/>
        </p:nvCxnSpPr>
        <p:spPr>
          <a:xfrm flipH="1">
            <a:off x="2206312" y="4275386"/>
            <a:ext cx="1109349" cy="531125"/>
          </a:xfrm>
          <a:prstGeom prst="straightConnector1">
            <a:avLst/>
          </a:prstGeom>
          <a:ln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E0A89B8-106D-7940-9B98-9BEA66B1AA29}"/>
              </a:ext>
            </a:extLst>
          </p:cNvPr>
          <p:cNvCxnSpPr>
            <a:cxnSpLocks/>
          </p:cNvCxnSpPr>
          <p:nvPr/>
        </p:nvCxnSpPr>
        <p:spPr>
          <a:xfrm flipH="1">
            <a:off x="2298977" y="5096182"/>
            <a:ext cx="1158695" cy="0"/>
          </a:xfrm>
          <a:prstGeom prst="straightConnector1">
            <a:avLst/>
          </a:prstGeom>
          <a:ln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2E75002-0282-794C-80BA-E6515272C239}"/>
              </a:ext>
            </a:extLst>
          </p:cNvPr>
          <p:cNvCxnSpPr>
            <a:cxnSpLocks/>
          </p:cNvCxnSpPr>
          <p:nvPr/>
        </p:nvCxnSpPr>
        <p:spPr>
          <a:xfrm flipH="1" flipV="1">
            <a:off x="2206313" y="5430413"/>
            <a:ext cx="1109348" cy="560512"/>
          </a:xfrm>
          <a:prstGeom prst="straightConnector1">
            <a:avLst/>
          </a:prstGeom>
          <a:ln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74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build="p"/>
      <p:bldP spid="11" grpId="0"/>
      <p:bldP spid="13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53479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Phenotype mapping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59B7DD5-EEE4-5E48-9F17-8D7B630011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986744"/>
              </p:ext>
            </p:extLst>
          </p:nvPr>
        </p:nvGraphicFramePr>
        <p:xfrm>
          <a:off x="1519390" y="1869363"/>
          <a:ext cx="917604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2921507676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577646366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35660899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547566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Note_2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Note_3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930B9BF-B36C-D04A-BAC9-C97BC78D46FA}"/>
              </a:ext>
            </a:extLst>
          </p:cNvPr>
          <p:cNvSpPr txBox="1"/>
          <p:nvPr/>
        </p:nvSpPr>
        <p:spPr>
          <a:xfrm>
            <a:off x="4110713" y="2840077"/>
            <a:ext cx="3993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Scale (example: C Major)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8C6F6AB9-E7C3-1A4B-9B03-28FAF9C8BC28}"/>
              </a:ext>
            </a:extLst>
          </p:cNvPr>
          <p:cNvSpPr/>
          <p:nvPr/>
        </p:nvSpPr>
        <p:spPr>
          <a:xfrm rot="16200000">
            <a:off x="5865166" y="-1915562"/>
            <a:ext cx="461665" cy="900762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91D1414-BB7A-5C45-8CB9-7300EA061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455123"/>
              </p:ext>
            </p:extLst>
          </p:nvPr>
        </p:nvGraphicFramePr>
        <p:xfrm>
          <a:off x="1507976" y="3379313"/>
          <a:ext cx="9176048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2921507676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577646366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35660899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547566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C4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D4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E4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F4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G4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606B2ED-C2B4-A448-84E8-191153EC86A5}"/>
              </a:ext>
            </a:extLst>
          </p:cNvPr>
          <p:cNvSpPr txBox="1"/>
          <p:nvPr/>
        </p:nvSpPr>
        <p:spPr>
          <a:xfrm>
            <a:off x="4986559" y="1334129"/>
            <a:ext cx="221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Chromosome</a:t>
            </a:r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33581A96-7992-824A-9F61-AB1C3E5F8C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66" t="18683" b="22293"/>
          <a:stretch/>
        </p:blipFill>
        <p:spPr>
          <a:xfrm>
            <a:off x="3387721" y="5109897"/>
            <a:ext cx="5037078" cy="14694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4003D6-2BA2-DA48-91DD-DA889300A2C9}"/>
              </a:ext>
            </a:extLst>
          </p:cNvPr>
          <p:cNvSpPr txBox="1"/>
          <p:nvPr/>
        </p:nvSpPr>
        <p:spPr>
          <a:xfrm>
            <a:off x="1598910" y="4072075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Eighth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C5DF65-4224-DD4B-BCDE-97FA4F6C7130}"/>
              </a:ext>
            </a:extLst>
          </p:cNvPr>
          <p:cNvSpPr txBox="1"/>
          <p:nvPr/>
        </p:nvSpPr>
        <p:spPr>
          <a:xfrm>
            <a:off x="3270197" y="4080900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Quarter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82F2CD3-4BCB-6D47-B14B-B4A4AD14D3BB}"/>
              </a:ext>
            </a:extLst>
          </p:cNvPr>
          <p:cNvSpPr txBox="1"/>
          <p:nvPr/>
        </p:nvSpPr>
        <p:spPr>
          <a:xfrm>
            <a:off x="4984023" y="4072075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Eighth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BE4CD0-45AC-5948-A182-08BF618C76D3}"/>
              </a:ext>
            </a:extLst>
          </p:cNvPr>
          <p:cNvSpPr txBox="1"/>
          <p:nvPr/>
        </p:nvSpPr>
        <p:spPr>
          <a:xfrm>
            <a:off x="6260239" y="406521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Eighth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FB4496-4C7B-E44E-B666-C5BA624F651C}"/>
              </a:ext>
            </a:extLst>
          </p:cNvPr>
          <p:cNvSpPr txBox="1"/>
          <p:nvPr/>
        </p:nvSpPr>
        <p:spPr>
          <a:xfrm>
            <a:off x="7628137" y="4062136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Quarter rest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043B21-1D1A-0C40-BE0A-9715EB8D1129}"/>
              </a:ext>
            </a:extLst>
          </p:cNvPr>
          <p:cNvSpPr txBox="1"/>
          <p:nvPr/>
        </p:nvSpPr>
        <p:spPr>
          <a:xfrm>
            <a:off x="9687161" y="406660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Eighth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F9BE0D8-8D4E-B04A-90D3-ACF3D6098623}"/>
              </a:ext>
            </a:extLst>
          </p:cNvPr>
          <p:cNvCxnSpPr>
            <a:cxnSpLocks/>
          </p:cNvCxnSpPr>
          <p:nvPr/>
        </p:nvCxnSpPr>
        <p:spPr>
          <a:xfrm>
            <a:off x="2041243" y="3861220"/>
            <a:ext cx="1" cy="21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0FDCE7-71FF-404E-B675-E6454F498E16}"/>
              </a:ext>
            </a:extLst>
          </p:cNvPr>
          <p:cNvCxnSpPr/>
          <p:nvPr/>
        </p:nvCxnSpPr>
        <p:spPr>
          <a:xfrm>
            <a:off x="5426355" y="3847484"/>
            <a:ext cx="1" cy="21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1D2C2D1-D759-3C42-8B2A-F6F4D92DC92C}"/>
              </a:ext>
            </a:extLst>
          </p:cNvPr>
          <p:cNvCxnSpPr/>
          <p:nvPr/>
        </p:nvCxnSpPr>
        <p:spPr>
          <a:xfrm>
            <a:off x="6691026" y="3850439"/>
            <a:ext cx="1" cy="21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D4706F-FF33-6449-9047-35CAF2090AFA}"/>
              </a:ext>
            </a:extLst>
          </p:cNvPr>
          <p:cNvCxnSpPr/>
          <p:nvPr/>
        </p:nvCxnSpPr>
        <p:spPr>
          <a:xfrm>
            <a:off x="10119360" y="3874222"/>
            <a:ext cx="1" cy="21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Left Brace 31">
            <a:extLst>
              <a:ext uri="{FF2B5EF4-FFF2-40B4-BE49-F238E27FC236}">
                <a16:creationId xmlns:a16="http://schemas.microsoft.com/office/drawing/2014/main" id="{1262AE45-9545-6B4B-8576-BE7F44EF4DCF}"/>
              </a:ext>
            </a:extLst>
          </p:cNvPr>
          <p:cNvSpPr/>
          <p:nvPr/>
        </p:nvSpPr>
        <p:spPr>
          <a:xfrm rot="16200000">
            <a:off x="3656079" y="2911514"/>
            <a:ext cx="261890" cy="21410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9BB5494E-D390-ED4D-A65A-65C45299F887}"/>
              </a:ext>
            </a:extLst>
          </p:cNvPr>
          <p:cNvSpPr/>
          <p:nvPr/>
        </p:nvSpPr>
        <p:spPr>
          <a:xfrm rot="16200000">
            <a:off x="8253878" y="2902541"/>
            <a:ext cx="261890" cy="214100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D7ED63A3-276F-8748-8293-5A1C3D34B1A9}"/>
              </a:ext>
            </a:extLst>
          </p:cNvPr>
          <p:cNvSpPr/>
          <p:nvPr/>
        </p:nvSpPr>
        <p:spPr>
          <a:xfrm rot="16200000">
            <a:off x="5865167" y="180416"/>
            <a:ext cx="461665" cy="900762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9" name="Musica_per_presentazione" descr="Musica_per_presentazione">
            <a:hlinkClick r:id="" action="ppaction://media"/>
            <a:extLst>
              <a:ext uri="{FF2B5EF4-FFF2-40B4-BE49-F238E27FC236}">
                <a16:creationId xmlns:a16="http://schemas.microsoft.com/office/drawing/2014/main" id="{F2CE0824-542F-9545-B23A-5850B9BCB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24071" y="543824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45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3" grpId="0"/>
      <p:bldP spid="4" grpId="0" animBg="1"/>
      <p:bldP spid="17" grpId="0"/>
      <p:bldP spid="12" grpId="0"/>
      <p:bldP spid="22" grpId="0"/>
      <p:bldP spid="24" grpId="0"/>
      <p:bldP spid="26" grpId="0"/>
      <p:bldP spid="27" grpId="0"/>
      <p:bldP spid="28" grpId="0"/>
      <p:bldP spid="32" grpId="0" animBg="1"/>
      <p:bldP spid="33" grpId="0" animBg="1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47195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Genetic 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D731C9-589E-5C48-90AF-DC252367A3F6}"/>
              </a:ext>
            </a:extLst>
          </p:cNvPr>
          <p:cNvSpPr txBox="1"/>
          <p:nvPr/>
        </p:nvSpPr>
        <p:spPr>
          <a:xfrm>
            <a:off x="422788" y="2320892"/>
            <a:ext cx="117163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public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80F2F6"/>
                </a:solidFill>
                <a:latin typeface="Monaco" pitchFamily="2" charset="77"/>
              </a:rPr>
              <a:t>List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</a:t>
            </a:r>
            <a:r>
              <a:rPr lang="en-GB" sz="1600" dirty="0">
                <a:solidFill>
                  <a:srgbClr val="B166DA"/>
                </a:solidFill>
                <a:latin typeface="Monaco" pitchFamily="2" charset="77"/>
              </a:rPr>
              <a:t>Measure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&gt;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1EB540"/>
                </a:solidFill>
                <a:latin typeface="Monaco" pitchFamily="2" charset="77"/>
              </a:rPr>
              <a:t>produceNewIndividuals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80F2F6"/>
                </a:solidFill>
                <a:latin typeface="Monaco" pitchFamily="2" charset="77"/>
              </a:rPr>
              <a:t>List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</a:t>
            </a:r>
            <a:r>
              <a:rPr lang="en-GB" sz="1600" dirty="0">
                <a:solidFill>
                  <a:srgbClr val="B166DA"/>
                </a:solidFill>
                <a:latin typeface="Monaco" pitchFamily="2" charset="77"/>
              </a:rPr>
              <a:t>Measure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&gt;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79ABFF"/>
                </a:solidFill>
                <a:latin typeface="Monaco" pitchFamily="2" charset="77"/>
              </a:rPr>
              <a:t>population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int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79ABFF"/>
                </a:solidFill>
                <a:latin typeface="Monaco" pitchFamily="2" charset="77"/>
              </a:rPr>
              <a:t>num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{</a:t>
            </a:r>
            <a:endParaRPr lang="en-GB" sz="1600" dirty="0">
              <a:solidFill>
                <a:srgbClr val="1EB540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80F2F6"/>
                </a:solidFill>
                <a:latin typeface="Monaco" pitchFamily="2" charset="77"/>
              </a:rPr>
              <a:t>	List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</a:t>
            </a:r>
            <a:r>
              <a:rPr lang="en-GB" sz="1600" dirty="0">
                <a:solidFill>
                  <a:srgbClr val="B166DA"/>
                </a:solidFill>
                <a:latin typeface="Monaco" pitchFamily="2" charset="77"/>
              </a:rPr>
              <a:t>Measure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&gt;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2F200"/>
                </a:solidFill>
                <a:latin typeface="Monaco" pitchFamily="2" charset="77"/>
              </a:rPr>
              <a:t>result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new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A7EC21"/>
                </a:solidFill>
                <a:latin typeface="Monaco" pitchFamily="2" charset="77"/>
              </a:rPr>
              <a:t>ArrayList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&lt;&gt;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A7EC21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	for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int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F2F200"/>
                </a:solidFill>
                <a:latin typeface="Monaco" pitchFamily="2" charset="77"/>
              </a:rPr>
              <a:t>i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6897BB"/>
                </a:solidFill>
                <a:latin typeface="Monaco" pitchFamily="2" charset="77"/>
              </a:rPr>
              <a:t>0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F3EC79"/>
                </a:solidFill>
                <a:latin typeface="Monaco" pitchFamily="2" charset="77"/>
              </a:rPr>
              <a:t>i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</a:t>
            </a:r>
            <a:r>
              <a:rPr lang="en-GB" sz="1600" dirty="0" err="1">
                <a:solidFill>
                  <a:srgbClr val="79ABFF"/>
                </a:solidFill>
                <a:latin typeface="Monaco" pitchFamily="2" charset="77"/>
              </a:rPr>
              <a:t>num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F3EC79"/>
                </a:solidFill>
                <a:latin typeface="Monaco" pitchFamily="2" charset="77"/>
              </a:rPr>
              <a:t>i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++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{</a:t>
            </a:r>
            <a:endParaRPr lang="en-GB" sz="1600" dirty="0">
              <a:solidFill>
                <a:srgbClr val="D9E8F7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80F2F6"/>
                </a:solidFill>
                <a:latin typeface="Monaco" pitchFamily="2" charset="77"/>
              </a:rPr>
              <a:t>		List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&lt;</a:t>
            </a:r>
            <a:r>
              <a:rPr lang="en-GB" sz="1600" dirty="0">
                <a:solidFill>
                  <a:srgbClr val="B166DA"/>
                </a:solidFill>
                <a:latin typeface="Monaco" pitchFamily="2" charset="77"/>
              </a:rPr>
              <a:t>Measure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&gt;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2F200"/>
                </a:solidFill>
                <a:latin typeface="Monaco" pitchFamily="2" charset="77"/>
              </a:rPr>
              <a:t>candidates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1290C3"/>
                </a:solidFill>
                <a:latin typeface="Monaco" pitchFamily="2" charset="77"/>
              </a:rPr>
              <a:t>RandomGenerator</a:t>
            </a:r>
            <a:r>
              <a:rPr lang="en-GB" sz="1600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i="1" dirty="0" err="1">
                <a:solidFill>
                  <a:srgbClr val="96EC3F"/>
                </a:solidFill>
                <a:latin typeface="Monaco" pitchFamily="2" charset="77"/>
              </a:rPr>
              <a:t>getGenerator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</a:p>
          <a:p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			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 err="1">
                <a:solidFill>
                  <a:srgbClr val="A7EC21"/>
                </a:solidFill>
                <a:latin typeface="Monaco" pitchFamily="2" charset="77"/>
              </a:rPr>
              <a:t>randomFromPopulation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79ABFF"/>
                </a:solidFill>
                <a:latin typeface="Monaco" pitchFamily="2" charset="77"/>
              </a:rPr>
              <a:t>population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tournamentSize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 </a:t>
            </a:r>
            <a:r>
              <a:rPr lang="en-GB" sz="1600" dirty="0">
                <a:solidFill>
                  <a:srgbClr val="808080"/>
                </a:solidFill>
                <a:latin typeface="Monaco" pitchFamily="2" charset="77"/>
              </a:rPr>
              <a:t>//Uniformly random</a:t>
            </a:r>
          </a:p>
          <a:p>
            <a:r>
              <a:rPr lang="en-GB" sz="1600" dirty="0">
                <a:solidFill>
                  <a:srgbClr val="1290C3"/>
                </a:solidFill>
                <a:latin typeface="Monaco" pitchFamily="2" charset="77"/>
              </a:rPr>
              <a:t>		Measure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2F200"/>
                </a:solidFill>
                <a:latin typeface="Monaco" pitchFamily="2" charset="77"/>
              </a:rPr>
              <a:t>parent1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new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A7EC21"/>
                </a:solidFill>
                <a:latin typeface="Monaco" pitchFamily="2" charset="77"/>
              </a:rPr>
              <a:t>Tournament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candidates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 err="1">
                <a:solidFill>
                  <a:srgbClr val="A7EC21"/>
                </a:solidFill>
                <a:latin typeface="Monaco" pitchFamily="2" charset="77"/>
              </a:rPr>
              <a:t>getWinner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 </a:t>
            </a:r>
            <a:r>
              <a:rPr lang="en-GB" sz="1600" dirty="0">
                <a:solidFill>
                  <a:srgbClr val="808080"/>
                </a:solidFill>
                <a:latin typeface="Monaco" pitchFamily="2" charset="77"/>
              </a:rPr>
              <a:t>//Highest fitness</a:t>
            </a:r>
          </a:p>
          <a:p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		candidates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1290C3"/>
                </a:solidFill>
                <a:latin typeface="Monaco" pitchFamily="2" charset="77"/>
              </a:rPr>
              <a:t>RandomGenerator</a:t>
            </a:r>
            <a:r>
              <a:rPr lang="en-GB" sz="1600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i="1" dirty="0" err="1">
                <a:solidFill>
                  <a:srgbClr val="96EC3F"/>
                </a:solidFill>
                <a:latin typeface="Monaco" pitchFamily="2" charset="77"/>
              </a:rPr>
              <a:t>getGenerator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  <a:endParaRPr lang="en-GB" sz="1600" dirty="0">
              <a:solidFill>
                <a:srgbClr val="E6E6FA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			.</a:t>
            </a:r>
            <a:r>
              <a:rPr lang="en-GB" sz="1600" dirty="0" err="1">
                <a:solidFill>
                  <a:srgbClr val="A7EC21"/>
                </a:solidFill>
                <a:latin typeface="Monaco" pitchFamily="2" charset="77"/>
              </a:rPr>
              <a:t>randomFromPopulation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79ABFF"/>
                </a:solidFill>
                <a:latin typeface="Monaco" pitchFamily="2" charset="77"/>
              </a:rPr>
              <a:t>population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tournamentSize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A7EC21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1290C3"/>
                </a:solidFill>
                <a:latin typeface="Monaco" pitchFamily="2" charset="77"/>
              </a:rPr>
              <a:t>		Measure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2F200"/>
                </a:solidFill>
                <a:latin typeface="Monaco" pitchFamily="2" charset="77"/>
              </a:rPr>
              <a:t>parent2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new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A7EC21"/>
                </a:solidFill>
                <a:latin typeface="Monaco" pitchFamily="2" charset="77"/>
              </a:rPr>
              <a:t>Tournament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candidates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 err="1">
                <a:solidFill>
                  <a:srgbClr val="A7EC21"/>
                </a:solidFill>
                <a:latin typeface="Monaco" pitchFamily="2" charset="77"/>
              </a:rPr>
              <a:t>getWinner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A7EC21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1290C3"/>
                </a:solidFill>
                <a:latin typeface="Monaco" pitchFamily="2" charset="77"/>
              </a:rPr>
              <a:t>		Measure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2F200"/>
                </a:solidFill>
                <a:latin typeface="Monaco" pitchFamily="2" charset="77"/>
              </a:rPr>
              <a:t>child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1290C3"/>
                </a:solidFill>
                <a:latin typeface="Monaco" pitchFamily="2" charset="77"/>
              </a:rPr>
              <a:t>SimpleCrossOver</a:t>
            </a:r>
            <a:r>
              <a:rPr lang="en-GB" sz="1600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i="1" dirty="0" err="1">
                <a:solidFill>
                  <a:srgbClr val="96EC3F"/>
                </a:solidFill>
                <a:latin typeface="Monaco" pitchFamily="2" charset="77"/>
              </a:rPr>
              <a:t>getInstance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>
                <a:solidFill>
                  <a:srgbClr val="A7EC21"/>
                </a:solidFill>
                <a:latin typeface="Monaco" pitchFamily="2" charset="77"/>
              </a:rPr>
              <a:t>apply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parent1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parent2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1290C3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1290C3"/>
                </a:solidFill>
                <a:latin typeface="Monaco" pitchFamily="2" charset="77"/>
              </a:rPr>
              <a:t>		Measure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F2F200"/>
                </a:solidFill>
                <a:latin typeface="Monaco" pitchFamily="2" charset="77"/>
              </a:rPr>
              <a:t>childMutated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=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1290C3"/>
                </a:solidFill>
                <a:latin typeface="Monaco" pitchFamily="2" charset="77"/>
              </a:rPr>
              <a:t>SimpleMutation</a:t>
            </a:r>
            <a:r>
              <a:rPr lang="en-GB" sz="1600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i="1" dirty="0" err="1">
                <a:solidFill>
                  <a:srgbClr val="96EC3F"/>
                </a:solidFill>
                <a:latin typeface="Monaco" pitchFamily="2" charset="77"/>
              </a:rPr>
              <a:t>getInstance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()</a:t>
            </a:r>
          </a:p>
          <a:p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			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>
                <a:solidFill>
                  <a:srgbClr val="A7EC21"/>
                </a:solidFill>
                <a:latin typeface="Monaco" pitchFamily="2" charset="77"/>
              </a:rPr>
              <a:t>mutate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child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mutationProbability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,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noteRange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66E1F8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		</a:t>
            </a:r>
            <a:r>
              <a:rPr lang="en-GB" sz="1600" dirty="0" err="1">
                <a:solidFill>
                  <a:srgbClr val="F3EC79"/>
                </a:solidFill>
                <a:latin typeface="Monaco" pitchFamily="2" charset="77"/>
              </a:rPr>
              <a:t>result</a:t>
            </a:r>
            <a:r>
              <a:rPr lang="en-GB" sz="1600" dirty="0" err="1">
                <a:solidFill>
                  <a:srgbClr val="E6E6FA"/>
                </a:solidFill>
                <a:latin typeface="Monaco" pitchFamily="2" charset="77"/>
              </a:rPr>
              <a:t>.</a:t>
            </a:r>
            <a:r>
              <a:rPr lang="en-GB" sz="1600" dirty="0" err="1">
                <a:solidFill>
                  <a:srgbClr val="80F6A7"/>
                </a:solidFill>
                <a:latin typeface="Monaco" pitchFamily="2" charset="77"/>
              </a:rPr>
              <a:t>add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(</a:t>
            </a:r>
            <a:r>
              <a:rPr lang="en-GB" sz="1600" dirty="0" err="1">
                <a:solidFill>
                  <a:srgbClr val="F3EC79"/>
                </a:solidFill>
                <a:latin typeface="Monaco" pitchFamily="2" charset="77"/>
              </a:rPr>
              <a:t>childMutated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)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F3EC79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	}</a:t>
            </a:r>
            <a:endParaRPr lang="en-GB" sz="1600" dirty="0">
              <a:solidFill>
                <a:srgbClr val="D9E8F7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CC6C1D"/>
                </a:solidFill>
                <a:latin typeface="Monaco" pitchFamily="2" charset="77"/>
              </a:rPr>
              <a:t>	return</a:t>
            </a:r>
            <a:r>
              <a:rPr lang="en-GB" sz="1600" dirty="0">
                <a:solidFill>
                  <a:srgbClr val="D9E8F7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3EC79"/>
                </a:solidFill>
                <a:latin typeface="Monaco" pitchFamily="2" charset="77"/>
              </a:rPr>
              <a:t>result</a:t>
            </a:r>
            <a:r>
              <a:rPr lang="en-GB" sz="1600" dirty="0">
                <a:solidFill>
                  <a:srgbClr val="E6E6FA"/>
                </a:solidFill>
                <a:latin typeface="Monaco" pitchFamily="2" charset="77"/>
              </a:rPr>
              <a:t>;</a:t>
            </a:r>
            <a:endParaRPr lang="en-GB" sz="1600" dirty="0">
              <a:solidFill>
                <a:srgbClr val="CC6C1D"/>
              </a:solidFill>
              <a:latin typeface="Monaco" pitchFamily="2" charset="77"/>
            </a:endParaRPr>
          </a:p>
          <a:p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C4368-2330-9145-9C96-B1FBF302A3F9}"/>
              </a:ext>
            </a:extLst>
          </p:cNvPr>
          <p:cNvSpPr txBox="1"/>
          <p:nvPr/>
        </p:nvSpPr>
        <p:spPr>
          <a:xfrm>
            <a:off x="422788" y="1279532"/>
            <a:ext cx="3270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tournamentSize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 = </a:t>
            </a:r>
            <a:r>
              <a:rPr lang="en-GB" sz="1600" dirty="0">
                <a:solidFill>
                  <a:srgbClr val="6897BB"/>
                </a:solidFill>
                <a:latin typeface="Monaco" pitchFamily="2" charset="77"/>
              </a:rPr>
              <a:t>4</a:t>
            </a:r>
          </a:p>
          <a:p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mutationProbability</a:t>
            </a:r>
            <a:r>
              <a:rPr lang="en-GB" sz="1600" dirty="0">
                <a:solidFill>
                  <a:srgbClr val="66E1F8"/>
                </a:solidFill>
                <a:latin typeface="Monaco" pitchFamily="2" charset="77"/>
              </a:rPr>
              <a:t> 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= </a:t>
            </a:r>
            <a:r>
              <a:rPr lang="en-GB" sz="1600" dirty="0">
                <a:solidFill>
                  <a:srgbClr val="6897BB"/>
                </a:solidFill>
                <a:latin typeface="Monaco" pitchFamily="2" charset="77"/>
              </a:rPr>
              <a:t>0.2</a:t>
            </a:r>
            <a:endParaRPr lang="en-GB" sz="1600" dirty="0">
              <a:solidFill>
                <a:srgbClr val="66E1F8"/>
              </a:solidFill>
              <a:latin typeface="Monaco" pitchFamily="2" charset="77"/>
            </a:endParaRPr>
          </a:p>
          <a:p>
            <a:r>
              <a:rPr lang="en-GB" sz="1600" dirty="0" err="1">
                <a:solidFill>
                  <a:srgbClr val="66E1F8"/>
                </a:solidFill>
                <a:latin typeface="Monaco" pitchFamily="2" charset="77"/>
              </a:rPr>
              <a:t>noteRange</a:t>
            </a:r>
            <a:r>
              <a:rPr lang="en-GB" sz="1600" dirty="0">
                <a:solidFill>
                  <a:srgbClr val="F9FAF4"/>
                </a:solidFill>
                <a:latin typeface="Monaco" pitchFamily="2" charset="77"/>
              </a:rPr>
              <a:t> = </a:t>
            </a:r>
            <a:r>
              <a:rPr lang="en-GB" sz="1600" dirty="0">
                <a:solidFill>
                  <a:srgbClr val="6897BB"/>
                </a:solidFill>
                <a:latin typeface="Monaco" pitchFamily="2" charset="77"/>
              </a:rPr>
              <a:t>6 to 10</a:t>
            </a:r>
            <a:endParaRPr lang="en-GB" sz="1600" dirty="0">
              <a:solidFill>
                <a:srgbClr val="D9E8F7"/>
              </a:solidFill>
              <a:latin typeface="Monaco" pitchFamily="2" charset="77"/>
            </a:endParaRPr>
          </a:p>
          <a:p>
            <a:endParaRPr lang="en-IT" sz="1600" dirty="0"/>
          </a:p>
        </p:txBody>
      </p:sp>
    </p:spTree>
    <p:extLst>
      <p:ext uri="{BB962C8B-B14F-4D97-AF65-F5344CB8AC3E}">
        <p14:creationId xmlns:p14="http://schemas.microsoft.com/office/powerpoint/2010/main" val="426849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2597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Crossover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CD645B-AB79-A744-B5B7-CD38CEE9B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843270"/>
              </p:ext>
            </p:extLst>
          </p:nvPr>
        </p:nvGraphicFramePr>
        <p:xfrm>
          <a:off x="2100501" y="3653728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Note_3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E260E05-3B9F-AD44-9FDB-53D7B6F8E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2576592"/>
              </p:ext>
            </p:extLst>
          </p:nvPr>
        </p:nvGraphicFramePr>
        <p:xfrm>
          <a:off x="2100501" y="4511792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Note_2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534B27F-95DE-4B49-8483-53627FB7BCB5}"/>
              </a:ext>
            </a:extLst>
          </p:cNvPr>
          <p:cNvSpPr txBox="1"/>
          <p:nvPr/>
        </p:nvSpPr>
        <p:spPr>
          <a:xfrm>
            <a:off x="182319" y="3658308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F26FDF-2506-5A45-986C-A4777D825496}"/>
              </a:ext>
            </a:extLst>
          </p:cNvPr>
          <p:cNvSpPr txBox="1"/>
          <p:nvPr/>
        </p:nvSpPr>
        <p:spPr>
          <a:xfrm>
            <a:off x="182319" y="4511792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904DF-31CB-FD49-88DA-830E46CBA05E}"/>
              </a:ext>
            </a:extLst>
          </p:cNvPr>
          <p:cNvSpPr txBox="1"/>
          <p:nvPr/>
        </p:nvSpPr>
        <p:spPr>
          <a:xfrm>
            <a:off x="558321" y="1336670"/>
            <a:ext cx="40575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Random selection of the split point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Generation of a single child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Parents aren’t kept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145B36B-4479-BF4F-9C8B-361BAAAEED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609689"/>
              </p:ext>
            </p:extLst>
          </p:nvPr>
        </p:nvGraphicFramePr>
        <p:xfrm>
          <a:off x="6688525" y="3653728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348F743-F51A-4344-A739-C9E919294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655512"/>
              </p:ext>
            </p:extLst>
          </p:nvPr>
        </p:nvGraphicFramePr>
        <p:xfrm>
          <a:off x="6688525" y="4513863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Note_7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5B4CF9A-B8CD-2641-9173-AF90594CD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142925"/>
              </p:ext>
            </p:extLst>
          </p:nvPr>
        </p:nvGraphicFramePr>
        <p:xfrm>
          <a:off x="2100501" y="3650175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Note_3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0B53942-49BF-0A45-9979-97B3093FD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70327"/>
              </p:ext>
            </p:extLst>
          </p:nvPr>
        </p:nvGraphicFramePr>
        <p:xfrm>
          <a:off x="6688525" y="4505844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Note_7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196B1CA-08D1-0F49-A1FC-FD601F541CE3}"/>
              </a:ext>
            </a:extLst>
          </p:cNvPr>
          <p:cNvSpPr txBox="1"/>
          <p:nvPr/>
        </p:nvSpPr>
        <p:spPr>
          <a:xfrm>
            <a:off x="353225" y="5829538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Child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5E062-955E-B74C-9F45-DBF7B55DC1BE}"/>
              </a:ext>
            </a:extLst>
          </p:cNvPr>
          <p:cNvSpPr txBox="1"/>
          <p:nvPr/>
        </p:nvSpPr>
        <p:spPr>
          <a:xfrm>
            <a:off x="8858899" y="374102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Mutation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02C041-73A5-054F-A098-103286378966}"/>
              </a:ext>
            </a:extLst>
          </p:cNvPr>
          <p:cNvSpPr txBox="1"/>
          <p:nvPr/>
        </p:nvSpPr>
        <p:spPr>
          <a:xfrm>
            <a:off x="6091640" y="1336670"/>
            <a:ext cx="5214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Block-based</a:t>
            </a:r>
          </a:p>
          <a:p>
            <a:pPr algn="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replacement of each TickEvent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CC28C2AB-F787-BF42-A4E5-BC0CFDF9D06D}"/>
              </a:ext>
            </a:extLst>
          </p:cNvPr>
          <p:cNvSpPr/>
          <p:nvPr/>
        </p:nvSpPr>
        <p:spPr>
          <a:xfrm>
            <a:off x="1947939" y="2560320"/>
            <a:ext cx="287725" cy="8686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4647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1" presetClass="entr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0" presetClass="path" presetSubtype="0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31 -0.00833 L 0.74779 -0.01226 L 0.02279 -0.00833 L 0.37735 -0.01226 " pathEditMode="relative" ptsTypes="AAAA" p14:bounceEnd="50000">
                                          <p:cBhvr>
                                            <p:cTn id="48" dur="5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91 0.00162 L -0.00026 0.31806 " pathEditMode="relative" rAng="0" ptsTypes="AA">
                                          <p:cBhvr>
                                            <p:cTn id="58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581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25E-6 0.00231 L -0.00078 0.19212 " pathEditMode="relative" rAng="0" ptsTypes="AA">
                                          <p:cBhvr>
                                            <p:cTn id="62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9" y="94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1" fill="hold">
                          <p:stCondLst>
                            <p:cond delay="indefinite"/>
                          </p:stCondLst>
                          <p:childTnLst>
                            <p:par>
                              <p:cTn id="7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/>
          <p:bldP spid="4" grpId="0" build="p"/>
          <p:bldP spid="15" grpId="0"/>
          <p:bldP spid="16" grpId="0"/>
          <p:bldP spid="17" grpId="0" build="p"/>
          <p:bldP spid="10" grpId="0" animBg="1"/>
          <p:bldP spid="10" grpId="1" animBg="1"/>
          <p:bldP spid="10" grpId="2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5" fill="hold">
                          <p:stCondLst>
                            <p:cond delay="indefinite"/>
                          </p:stCondLst>
                          <p:childTnLst>
                            <p:par>
                              <p:cTn id="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1" presetClass="entr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0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131 -0.00833 L 0.74779 -0.01226 L 0.02279 -0.00833 L 0.37735 -0.01226 " pathEditMode="relative" ptsTypes="AAAA">
                                          <p:cBhvr>
                                            <p:cTn id="48" dur="5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9" fill="hold">
                          <p:stCondLst>
                            <p:cond delay="indefinite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091 0.00162 L -0.00026 0.31806 " pathEditMode="relative" rAng="0" ptsTypes="AA">
                                          <p:cBhvr>
                                            <p:cTn id="58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" y="1581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9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25E-6 0.00231 L -0.00078 0.19212 " pathEditMode="relative" rAng="0" ptsTypes="AA">
                                          <p:cBhvr>
                                            <p:cTn id="62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9" y="94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3" fill="hold">
                          <p:stCondLst>
                            <p:cond delay="indefinite"/>
                          </p:stCondLst>
                          <p:childTnLst>
                            <p:par>
                              <p:cTn id="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1" fill="hold">
                          <p:stCondLst>
                            <p:cond delay="indefinite"/>
                          </p:stCondLst>
                          <p:childTnLst>
                            <p:par>
                              <p:cTn id="7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8" grpId="0"/>
          <p:bldP spid="4" grpId="0" build="p"/>
          <p:bldP spid="15" grpId="0"/>
          <p:bldP spid="16" grpId="0"/>
          <p:bldP spid="17" grpId="0" build="p"/>
          <p:bldP spid="10" grpId="0" animBg="1"/>
          <p:bldP spid="10" grpId="1" animBg="1"/>
          <p:bldP spid="10" grpId="2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ano keyboard&#10;&#10;Description automatically generated">
            <a:extLst>
              <a:ext uri="{FF2B5EF4-FFF2-40B4-BE49-F238E27FC236}">
                <a16:creationId xmlns:a16="http://schemas.microsoft.com/office/drawing/2014/main" id="{A2706D74-C17E-4D4A-9BDF-3940FB51D0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3147" b="12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4893C-594D-F646-9C91-F9DFE967C2D1}"/>
              </a:ext>
            </a:extLst>
          </p:cNvPr>
          <p:cNvSpPr txBox="1"/>
          <p:nvPr/>
        </p:nvSpPr>
        <p:spPr>
          <a:xfrm>
            <a:off x="558321" y="374102"/>
            <a:ext cx="25971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Crossover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CD645B-AB79-A744-B5B7-CD38CEE9BB26}"/>
              </a:ext>
            </a:extLst>
          </p:cNvPr>
          <p:cNvGraphicFramePr>
            <a:graphicFrameLocks noGrp="1"/>
          </p:cNvGraphicFramePr>
          <p:nvPr/>
        </p:nvGraphicFramePr>
        <p:xfrm>
          <a:off x="2100501" y="3653728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Note_3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E260E05-3B9F-AD44-9FDB-53D7B6F8E998}"/>
              </a:ext>
            </a:extLst>
          </p:cNvPr>
          <p:cNvGraphicFramePr>
            <a:graphicFrameLocks noGrp="1"/>
          </p:cNvGraphicFramePr>
          <p:nvPr/>
        </p:nvGraphicFramePr>
        <p:xfrm>
          <a:off x="2100501" y="4511792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Note_2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534B27F-95DE-4B49-8483-53627FB7BCB5}"/>
              </a:ext>
            </a:extLst>
          </p:cNvPr>
          <p:cNvSpPr txBox="1"/>
          <p:nvPr/>
        </p:nvSpPr>
        <p:spPr>
          <a:xfrm>
            <a:off x="182319" y="3658308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F26FDF-2506-5A45-986C-A4777D825496}"/>
              </a:ext>
            </a:extLst>
          </p:cNvPr>
          <p:cNvSpPr txBox="1"/>
          <p:nvPr/>
        </p:nvSpPr>
        <p:spPr>
          <a:xfrm>
            <a:off x="182319" y="4511792"/>
            <a:ext cx="1109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904DF-31CB-FD49-88DA-830E46CBA05E}"/>
              </a:ext>
            </a:extLst>
          </p:cNvPr>
          <p:cNvSpPr txBox="1"/>
          <p:nvPr/>
        </p:nvSpPr>
        <p:spPr>
          <a:xfrm>
            <a:off x="558321" y="1336670"/>
            <a:ext cx="40575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Random selection of the split point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Generation of a single child</a:t>
            </a:r>
          </a:p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Parents aren’t kept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145B36B-4479-BF4F-9C8B-361BAAAEED46}"/>
              </a:ext>
            </a:extLst>
          </p:cNvPr>
          <p:cNvGraphicFramePr>
            <a:graphicFrameLocks noGrp="1"/>
          </p:cNvGraphicFramePr>
          <p:nvPr/>
        </p:nvGraphicFramePr>
        <p:xfrm>
          <a:off x="6688525" y="3653728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OFF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Note_6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Note_4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348F743-F51A-4344-A739-C9E919294769}"/>
              </a:ext>
            </a:extLst>
          </p:cNvPr>
          <p:cNvGraphicFramePr>
            <a:graphicFrameLocks noGrp="1"/>
          </p:cNvGraphicFramePr>
          <p:nvPr/>
        </p:nvGraphicFramePr>
        <p:xfrm>
          <a:off x="6688525" y="4513863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Note_7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5B4CF9A-B8CD-2641-9173-AF90594CD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673055"/>
              </p:ext>
            </p:extLst>
          </p:nvPr>
        </p:nvGraphicFramePr>
        <p:xfrm>
          <a:off x="2100501" y="5828030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Note_5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Note_1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0B53942-49BF-0A45-9979-97B3093FD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498077"/>
              </p:ext>
            </p:extLst>
          </p:nvPr>
        </p:nvGraphicFramePr>
        <p:xfrm>
          <a:off x="6688525" y="5832260"/>
          <a:ext cx="458802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06">
                  <a:extLst>
                    <a:ext uri="{9D8B030D-6E8A-4147-A177-3AD203B41FA5}">
                      <a16:colId xmlns:a16="http://schemas.microsoft.com/office/drawing/2014/main" val="4143745402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911745814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78720445"/>
                    </a:ext>
                  </a:extLst>
                </a:gridCol>
                <a:gridCol w="1147006">
                  <a:extLst>
                    <a:ext uri="{9D8B030D-6E8A-4147-A177-3AD203B41FA5}">
                      <a16:colId xmlns:a16="http://schemas.microsoft.com/office/drawing/2014/main" val="143084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Note_0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Note_2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Hold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T" b="0" dirty="0">
                          <a:latin typeface="Century Gothic" panose="020B0502020202020204" pitchFamily="34" charset="0"/>
                        </a:rPr>
                        <a:t>Note_7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43940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196B1CA-08D1-0F49-A1FC-FD601F541CE3}"/>
              </a:ext>
            </a:extLst>
          </p:cNvPr>
          <p:cNvSpPr txBox="1"/>
          <p:nvPr/>
        </p:nvSpPr>
        <p:spPr>
          <a:xfrm>
            <a:off x="353225" y="5829538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Child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5E062-955E-B74C-9F45-DBF7B55DC1BE}"/>
              </a:ext>
            </a:extLst>
          </p:cNvPr>
          <p:cNvSpPr txBox="1"/>
          <p:nvPr/>
        </p:nvSpPr>
        <p:spPr>
          <a:xfrm>
            <a:off x="8858899" y="374102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T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Mutation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02C041-73A5-054F-A098-103286378966}"/>
              </a:ext>
            </a:extLst>
          </p:cNvPr>
          <p:cNvSpPr txBox="1"/>
          <p:nvPr/>
        </p:nvSpPr>
        <p:spPr>
          <a:xfrm>
            <a:off x="6091640" y="1336670"/>
            <a:ext cx="5214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Block-based</a:t>
            </a:r>
          </a:p>
          <a:p>
            <a:pPr algn="r"/>
            <a:r>
              <a:rPr lang="en-IT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replacement of each TickEvent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CC28C2AB-F787-BF42-A4E5-BC0CFDF9D06D}"/>
              </a:ext>
            </a:extLst>
          </p:cNvPr>
          <p:cNvSpPr/>
          <p:nvPr/>
        </p:nvSpPr>
        <p:spPr>
          <a:xfrm>
            <a:off x="6552411" y="2487255"/>
            <a:ext cx="287725" cy="8686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1A82CE-2CFD-1C44-A30B-EE35DF006EF0}"/>
              </a:ext>
            </a:extLst>
          </p:cNvPr>
          <p:cNvCxnSpPr>
            <a:cxnSpLocks/>
          </p:cNvCxnSpPr>
          <p:nvPr/>
        </p:nvCxnSpPr>
        <p:spPr>
          <a:xfrm flipV="1">
            <a:off x="3843581" y="6277480"/>
            <a:ext cx="0" cy="38679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FAB2A6F-EDBC-9441-A3E8-1E4AA57546EF}"/>
              </a:ext>
            </a:extLst>
          </p:cNvPr>
          <p:cNvCxnSpPr>
            <a:cxnSpLocks/>
          </p:cNvCxnSpPr>
          <p:nvPr/>
        </p:nvCxnSpPr>
        <p:spPr>
          <a:xfrm flipV="1">
            <a:off x="8444000" y="6274900"/>
            <a:ext cx="0" cy="38679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16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4629</TotalTime>
  <Words>785</Words>
  <Application>Microsoft Macintosh PowerPoint</Application>
  <PresentationFormat>Widescreen</PresentationFormat>
  <Paragraphs>205</Paragraphs>
  <Slides>13</Slides>
  <Notes>9</Notes>
  <HiddenSlides>1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-apple-system</vt:lpstr>
      <vt:lpstr>Arial</vt:lpstr>
      <vt:lpstr>Calibri</vt:lpstr>
      <vt:lpstr>Calibri Light</vt:lpstr>
      <vt:lpstr>Cambria Math</vt:lpstr>
      <vt:lpstr>Century Gothic</vt:lpstr>
      <vt:lpstr>Monaco</vt:lpstr>
      <vt:lpstr>Symbol</vt:lpstr>
      <vt:lpstr>Office Theme</vt:lpstr>
      <vt:lpstr>A.I.DA</vt:lpstr>
      <vt:lpstr>A.I.DA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A.I.DA</dc:title>
  <dc:creator>Federico Stella</dc:creator>
  <cp:lastModifiedBy>Federico Stella</cp:lastModifiedBy>
  <cp:revision>65</cp:revision>
  <dcterms:created xsi:type="dcterms:W3CDTF">2020-01-24T01:07:12Z</dcterms:created>
  <dcterms:modified xsi:type="dcterms:W3CDTF">2020-01-27T18:21:20Z</dcterms:modified>
</cp:coreProperties>
</file>